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 id="268" r:id="rId49"/>
    <p:sldId id="269" r:id="rId50"/>
    <p:sldId id="270" r:id="rId51"/>
    <p:sldId id="271" r:id="rId52"/>
    <p:sldId id="272" r:id="rId5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Poppins Thin" charset="1" panose="00000300000000000000"/>
      <p:regular r:id="rId22"/>
    </p:embeddedFont>
    <p:embeddedFont>
      <p:font typeface="Poppins Thin Italics" charset="1" panose="00000300000000000000"/>
      <p:regular r:id="rId23"/>
    </p:embeddedFont>
    <p:embeddedFont>
      <p:font typeface="Poppins Extra-Light" charset="1" panose="00000300000000000000"/>
      <p:regular r:id="rId24"/>
    </p:embeddedFont>
    <p:embeddedFont>
      <p:font typeface="Poppins Extra-Light Italics" charset="1" panose="00000300000000000000"/>
      <p:regular r:id="rId25"/>
    </p:embeddedFont>
    <p:embeddedFont>
      <p:font typeface="Poppins Light" charset="1" panose="00000400000000000000"/>
      <p:regular r:id="rId26"/>
    </p:embeddedFont>
    <p:embeddedFont>
      <p:font typeface="Poppins Light Italics" charset="1" panose="00000400000000000000"/>
      <p:regular r:id="rId27"/>
    </p:embeddedFont>
    <p:embeddedFont>
      <p:font typeface="Poppins Medium" charset="1" panose="00000600000000000000"/>
      <p:regular r:id="rId28"/>
    </p:embeddedFont>
    <p:embeddedFont>
      <p:font typeface="Poppins Medium Italics" charset="1" panose="00000600000000000000"/>
      <p:regular r:id="rId29"/>
    </p:embeddedFont>
    <p:embeddedFont>
      <p:font typeface="Poppins Semi-Bold" charset="1" panose="00000700000000000000"/>
      <p:regular r:id="rId30"/>
    </p:embeddedFont>
    <p:embeddedFont>
      <p:font typeface="Poppins Semi-Bold Italics" charset="1" panose="00000700000000000000"/>
      <p:regular r:id="rId31"/>
    </p:embeddedFont>
    <p:embeddedFont>
      <p:font typeface="Poppins Ultra-Bold" charset="1" panose="00000900000000000000"/>
      <p:regular r:id="rId32"/>
    </p:embeddedFont>
    <p:embeddedFont>
      <p:font typeface="Poppins Ultra-Bold Italics" charset="1" panose="00000900000000000000"/>
      <p:regular r:id="rId33"/>
    </p:embeddedFont>
    <p:embeddedFont>
      <p:font typeface="Poppins Heavy" charset="1" panose="00000A00000000000000"/>
      <p:regular r:id="rId34"/>
    </p:embeddedFont>
    <p:embeddedFont>
      <p:font typeface="Poppins Heavy Italics" charset="1" panose="00000A00000000000000"/>
      <p:regular r:id="rId35"/>
    </p:embeddedFont>
    <p:embeddedFont>
      <p:font typeface="Bryndan Write" charset="1" panose="02000503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48" Target="slides/slide12.xml" Type="http://schemas.openxmlformats.org/officeDocument/2006/relationships/slide"/><Relationship Id="rId49" Target="slides/slide13.xml" Type="http://schemas.openxmlformats.org/officeDocument/2006/relationships/slide"/><Relationship Id="rId5" Target="tableStyles.xml" Type="http://schemas.openxmlformats.org/officeDocument/2006/relationships/tableStyles"/><Relationship Id="rId50" Target="slides/slide14.xml" Type="http://schemas.openxmlformats.org/officeDocument/2006/relationships/slide"/><Relationship Id="rId51" Target="slides/slide15.xml" Type="http://schemas.openxmlformats.org/officeDocument/2006/relationships/slide"/><Relationship Id="rId52" Target="slides/slide16.xml" Type="http://schemas.openxmlformats.org/officeDocument/2006/relationships/slide"/><Relationship Id="rId53" Target="slides/slide1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4.png" Type="http://schemas.openxmlformats.org/officeDocument/2006/relationships/image"/><Relationship Id="rId14" Target="../media/image5.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38.png" Type="http://schemas.openxmlformats.org/officeDocument/2006/relationships/image"/><Relationship Id="rId18" Target="../media/image39.svg" Type="http://schemas.openxmlformats.org/officeDocument/2006/relationships/image"/><Relationship Id="rId19" Target="../media/image6.png" Type="http://schemas.openxmlformats.org/officeDocument/2006/relationships/image"/><Relationship Id="rId2" Target="../media/image1.jpeg" Type="http://schemas.openxmlformats.org/officeDocument/2006/relationships/image"/><Relationship Id="rId20" Target="../media/image7.sv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4820270" y="459188"/>
            <a:ext cx="4199183" cy="1030709"/>
          </a:xfrm>
          <a:custGeom>
            <a:avLst/>
            <a:gdLst/>
            <a:ahLst/>
            <a:cxnLst/>
            <a:rect r="r" b="b" t="t" l="l"/>
            <a:pathLst>
              <a:path h="1030709" w="4199183">
                <a:moveTo>
                  <a:pt x="0" y="0"/>
                </a:moveTo>
                <a:lnTo>
                  <a:pt x="4199183" y="0"/>
                </a:lnTo>
                <a:lnTo>
                  <a:pt x="4199183" y="1030709"/>
                </a:lnTo>
                <a:lnTo>
                  <a:pt x="0" y="10307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490204" y="-2113316"/>
            <a:ext cx="3627145" cy="3714953"/>
          </a:xfrm>
          <a:custGeom>
            <a:avLst/>
            <a:gdLst/>
            <a:ahLst/>
            <a:cxnLst/>
            <a:rect r="r" b="b" t="t" l="l"/>
            <a:pathLst>
              <a:path h="3714953" w="3627145">
                <a:moveTo>
                  <a:pt x="0" y="0"/>
                </a:moveTo>
                <a:lnTo>
                  <a:pt x="3627145" y="0"/>
                </a:lnTo>
                <a:lnTo>
                  <a:pt x="3627145" y="3714953"/>
                </a:lnTo>
                <a:lnTo>
                  <a:pt x="0" y="37149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319191" y="1742877"/>
            <a:ext cx="15732716" cy="2735362"/>
          </a:xfrm>
          <a:prstGeom prst="rect">
            <a:avLst/>
          </a:prstGeom>
        </p:spPr>
        <p:txBody>
          <a:bodyPr anchor="t" rtlCol="false" tIns="0" lIns="0" bIns="0" rIns="0">
            <a:spAutoFit/>
          </a:bodyPr>
          <a:lstStyle/>
          <a:p>
            <a:pPr algn="ctr">
              <a:lnSpc>
                <a:spcPts val="9727"/>
              </a:lnSpc>
            </a:pPr>
            <a:r>
              <a:rPr lang="en-US" sz="9444">
                <a:solidFill>
                  <a:srgbClr val="F4ECE5"/>
                </a:solidFill>
                <a:latin typeface="Bryndan Write Bold"/>
              </a:rPr>
              <a:t>Knapsack </a:t>
            </a:r>
          </a:p>
          <a:p>
            <a:pPr algn="ctr">
              <a:lnSpc>
                <a:spcPts val="10638"/>
              </a:lnSpc>
            </a:pPr>
            <a:r>
              <a:rPr lang="en-US" sz="10328">
                <a:solidFill>
                  <a:srgbClr val="F4ECE5"/>
                </a:solidFill>
                <a:latin typeface="Bryndan Write Bold"/>
              </a:rPr>
              <a:t>Problem</a:t>
            </a:r>
          </a:p>
        </p:txBody>
      </p:sp>
      <p:sp>
        <p:nvSpPr>
          <p:cNvPr name="Freeform 6" id="6"/>
          <p:cNvSpPr/>
          <p:nvPr/>
        </p:nvSpPr>
        <p:spPr>
          <a:xfrm flipH="false" flipV="false" rot="0">
            <a:off x="347295" y="2712965"/>
            <a:ext cx="971896" cy="1117122"/>
          </a:xfrm>
          <a:custGeom>
            <a:avLst/>
            <a:gdLst/>
            <a:ahLst/>
            <a:cxnLst/>
            <a:rect r="r" b="b" t="t" l="l"/>
            <a:pathLst>
              <a:path h="1117122" w="971896">
                <a:moveTo>
                  <a:pt x="0" y="0"/>
                </a:moveTo>
                <a:lnTo>
                  <a:pt x="971896" y="0"/>
                </a:lnTo>
                <a:lnTo>
                  <a:pt x="971896" y="1117122"/>
                </a:lnTo>
                <a:lnTo>
                  <a:pt x="0" y="11171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028700" y="4562329"/>
            <a:ext cx="4488074" cy="4956610"/>
          </a:xfrm>
          <a:custGeom>
            <a:avLst/>
            <a:gdLst/>
            <a:ahLst/>
            <a:cxnLst/>
            <a:rect r="r" b="b" t="t" l="l"/>
            <a:pathLst>
              <a:path h="4956610" w="4488074">
                <a:moveTo>
                  <a:pt x="0" y="0"/>
                </a:moveTo>
                <a:lnTo>
                  <a:pt x="4488074" y="0"/>
                </a:lnTo>
                <a:lnTo>
                  <a:pt x="4488074" y="4956609"/>
                </a:lnTo>
                <a:lnTo>
                  <a:pt x="0" y="4956609"/>
                </a:lnTo>
                <a:lnTo>
                  <a:pt x="0" y="0"/>
                </a:lnTo>
                <a:close/>
              </a:path>
            </a:pathLst>
          </a:custGeom>
          <a:blipFill>
            <a:blip r:embed="rId9"/>
            <a:stretch>
              <a:fillRect l="0" t="0" r="0" b="0"/>
            </a:stretch>
          </a:blipFill>
        </p:spPr>
      </p:sp>
      <p:sp>
        <p:nvSpPr>
          <p:cNvPr name="TextBox 8" id="8"/>
          <p:cNvSpPr txBox="true"/>
          <p:nvPr/>
        </p:nvSpPr>
        <p:spPr>
          <a:xfrm rot="0">
            <a:off x="11815906" y="4137948"/>
            <a:ext cx="6008727" cy="5380990"/>
          </a:xfrm>
          <a:prstGeom prst="rect">
            <a:avLst/>
          </a:prstGeom>
        </p:spPr>
        <p:txBody>
          <a:bodyPr anchor="t" rtlCol="false" tIns="0" lIns="0" bIns="0" rIns="0">
            <a:spAutoFit/>
          </a:bodyPr>
          <a:lstStyle/>
          <a:p>
            <a:pPr>
              <a:lnSpc>
                <a:spcPts val="4759"/>
              </a:lnSpc>
              <a:spcBef>
                <a:spcPct val="0"/>
              </a:spcBef>
            </a:pPr>
          </a:p>
          <a:p>
            <a:pPr>
              <a:lnSpc>
                <a:spcPts val="4759"/>
              </a:lnSpc>
              <a:spcBef>
                <a:spcPct val="0"/>
              </a:spcBef>
            </a:pPr>
          </a:p>
          <a:p>
            <a:pPr>
              <a:lnSpc>
                <a:spcPts val="4759"/>
              </a:lnSpc>
              <a:spcBef>
                <a:spcPct val="0"/>
              </a:spcBef>
            </a:pPr>
            <a:r>
              <a:rPr lang="en-US" sz="3399">
                <a:solidFill>
                  <a:srgbClr val="F4ECE5"/>
                </a:solidFill>
                <a:latin typeface="Canva Sans"/>
              </a:rPr>
              <a:t>Ajinkya Walunj (12110283)</a:t>
            </a:r>
          </a:p>
          <a:p>
            <a:pPr>
              <a:lnSpc>
                <a:spcPts val="4759"/>
              </a:lnSpc>
              <a:spcBef>
                <a:spcPct val="0"/>
              </a:spcBef>
            </a:pPr>
            <a:r>
              <a:rPr lang="en-US" sz="3399">
                <a:solidFill>
                  <a:srgbClr val="F4ECE5"/>
                </a:solidFill>
                <a:latin typeface="Canva Sans"/>
              </a:rPr>
              <a:t>Akash Bhandari(12111450)</a:t>
            </a:r>
          </a:p>
          <a:p>
            <a:pPr>
              <a:lnSpc>
                <a:spcPts val="4759"/>
              </a:lnSpc>
              <a:spcBef>
                <a:spcPct val="0"/>
              </a:spcBef>
            </a:pPr>
            <a:r>
              <a:rPr lang="en-US" sz="3399">
                <a:solidFill>
                  <a:srgbClr val="F4ECE5"/>
                </a:solidFill>
                <a:latin typeface="Canva Sans"/>
              </a:rPr>
              <a:t>Aneesh Dighe(12110353)</a:t>
            </a:r>
          </a:p>
          <a:p>
            <a:pPr>
              <a:lnSpc>
                <a:spcPts val="4759"/>
              </a:lnSpc>
              <a:spcBef>
                <a:spcPct val="0"/>
              </a:spcBef>
            </a:pPr>
            <a:r>
              <a:rPr lang="en-US" sz="3399">
                <a:solidFill>
                  <a:srgbClr val="F4ECE5"/>
                </a:solidFill>
                <a:latin typeface="Canva Sans"/>
              </a:rPr>
              <a:t>Anish Sagri(12110206)</a:t>
            </a:r>
          </a:p>
          <a:p>
            <a:pPr>
              <a:lnSpc>
                <a:spcPts val="4759"/>
              </a:lnSpc>
              <a:spcBef>
                <a:spcPct val="0"/>
              </a:spcBef>
            </a:pPr>
          </a:p>
          <a:p>
            <a:pPr>
              <a:lnSpc>
                <a:spcPts val="4759"/>
              </a:lnSpc>
              <a:spcBef>
                <a:spcPct val="0"/>
              </a:spcBef>
            </a:pPr>
          </a:p>
          <a:p>
            <a:pPr>
              <a:lnSpc>
                <a:spcPts val="4759"/>
              </a:lnSpc>
              <a:spcBef>
                <a:spcPct val="0"/>
              </a:spcBef>
            </a:pPr>
            <a:r>
              <a:rPr lang="en-US" sz="3399">
                <a:solidFill>
                  <a:srgbClr val="F4ECE5"/>
                </a:solidFill>
                <a:latin typeface="Canva Sans"/>
              </a:rPr>
              <a:t>Faculty: Dr. Pushkar Joglekar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aphicFrame>
        <p:nvGraphicFramePr>
          <p:cNvPr name="Table 3" id="3"/>
          <p:cNvGraphicFramePr>
            <a:graphicFrameLocks noGrp="true"/>
          </p:cNvGraphicFramePr>
          <p:nvPr/>
        </p:nvGraphicFramePr>
        <p:xfrm>
          <a:off x="436216" y="4785387"/>
          <a:ext cx="7315200" cy="3095625"/>
        </p:xfrm>
        <a:graphic>
          <a:graphicData uri="http://schemas.openxmlformats.org/drawingml/2006/table">
            <a:tbl>
              <a:tblPr/>
              <a:tblGrid>
                <a:gridCol w="2438400"/>
                <a:gridCol w="2438400"/>
                <a:gridCol w="2438400"/>
              </a:tblGrid>
              <a:tr h="1031875">
                <a:tc>
                  <a:txBody>
                    <a:bodyPr anchor="t" rtlCol="false"/>
                    <a:lstStyle/>
                    <a:p>
                      <a:pPr algn="ctr">
                        <a:lnSpc>
                          <a:spcPts val="2659"/>
                        </a:lnSpc>
                        <a:defRPr/>
                      </a:pPr>
                      <a:r>
                        <a:rPr lang="en-US" sz="1899">
                          <a:solidFill>
                            <a:srgbClr val="FFFFFF"/>
                          </a:solidFill>
                          <a:latin typeface="Open Sans Extra Bold Bold"/>
                        </a:rPr>
                        <a:t>Objects</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Open Sans Extra Bold Bold"/>
                        </a:rPr>
                        <a:t>1</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Open Sans Extra Bold Bold"/>
                        </a:rPr>
                        <a:t>2</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1031875">
                <a:tc>
                  <a:txBody>
                    <a:bodyPr anchor="t" rtlCol="false"/>
                    <a:lstStyle/>
                    <a:p>
                      <a:pPr algn="ctr">
                        <a:lnSpc>
                          <a:spcPts val="2659"/>
                        </a:lnSpc>
                        <a:defRPr/>
                      </a:pPr>
                      <a:r>
                        <a:rPr lang="en-US" sz="1899">
                          <a:solidFill>
                            <a:srgbClr val="FFFFFF"/>
                          </a:solidFill>
                          <a:latin typeface="Open Sans Extra Bold"/>
                        </a:rPr>
                        <a:t>Profit</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Open Sans Extra Bold"/>
                        </a:rPr>
                        <a:t>60</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Open Sans Extra Bold"/>
                        </a:rPr>
                        <a:t>100</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1031875">
                <a:tc>
                  <a:txBody>
                    <a:bodyPr anchor="t" rtlCol="false"/>
                    <a:lstStyle/>
                    <a:p>
                      <a:pPr algn="ctr">
                        <a:lnSpc>
                          <a:spcPts val="2659"/>
                        </a:lnSpc>
                        <a:defRPr/>
                      </a:pPr>
                      <a:r>
                        <a:rPr lang="en-US" sz="1899">
                          <a:solidFill>
                            <a:srgbClr val="FFFFFF"/>
                          </a:solidFill>
                          <a:latin typeface="Open Sans Extra Bold"/>
                        </a:rPr>
                        <a:t>Weight</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Open Sans Extra Bold"/>
                        </a:rPr>
                        <a:t>10</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Open Sans Extra Bold"/>
                        </a:rPr>
                        <a:t>20</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bl>
          </a:graphicData>
        </a:graphic>
      </p:graphicFrame>
      <p:graphicFrame>
        <p:nvGraphicFramePr>
          <p:cNvPr name="Table 4" id="4"/>
          <p:cNvGraphicFramePr>
            <a:graphicFrameLocks noGrp="true"/>
          </p:cNvGraphicFramePr>
          <p:nvPr/>
        </p:nvGraphicFramePr>
        <p:xfrm>
          <a:off x="7751416" y="4785387"/>
          <a:ext cx="2463800" cy="3095625"/>
        </p:xfrm>
        <a:graphic>
          <a:graphicData uri="http://schemas.openxmlformats.org/drawingml/2006/table">
            <a:tbl>
              <a:tblPr/>
              <a:tblGrid>
                <a:gridCol w="2463800"/>
              </a:tblGrid>
              <a:tr h="1031875">
                <a:tc>
                  <a:txBody>
                    <a:bodyPr anchor="t" rtlCol="false"/>
                    <a:lstStyle/>
                    <a:p>
                      <a:pPr algn="ctr">
                        <a:lnSpc>
                          <a:spcPts val="2659"/>
                        </a:lnSpc>
                        <a:defRPr/>
                      </a:pPr>
                      <a:r>
                        <a:rPr lang="en-US" sz="1899">
                          <a:solidFill>
                            <a:srgbClr val="FFFFFF"/>
                          </a:solidFill>
                          <a:latin typeface="Open Sans Extra Bold"/>
                        </a:rPr>
                        <a:t>3</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1031875">
                <a:tc>
                  <a:txBody>
                    <a:bodyPr anchor="t" rtlCol="false"/>
                    <a:lstStyle/>
                    <a:p>
                      <a:pPr algn="ctr">
                        <a:lnSpc>
                          <a:spcPts val="2659"/>
                        </a:lnSpc>
                        <a:defRPr/>
                      </a:pPr>
                      <a:r>
                        <a:rPr lang="en-US" sz="1899">
                          <a:solidFill>
                            <a:srgbClr val="FFFFFF"/>
                          </a:solidFill>
                          <a:latin typeface="Open Sans Extra Bold"/>
                        </a:rPr>
                        <a:t>120</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1031875">
                <a:tc>
                  <a:txBody>
                    <a:bodyPr anchor="t" rtlCol="false"/>
                    <a:lstStyle/>
                    <a:p>
                      <a:pPr algn="ctr">
                        <a:lnSpc>
                          <a:spcPts val="2659"/>
                        </a:lnSpc>
                        <a:defRPr/>
                      </a:pPr>
                      <a:r>
                        <a:rPr lang="en-US" sz="1899">
                          <a:solidFill>
                            <a:srgbClr val="FFFFFF"/>
                          </a:solidFill>
                          <a:latin typeface="Open Sans Extra Bold"/>
                        </a:rPr>
                        <a:t>30</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bl>
          </a:graphicData>
        </a:graphic>
      </p:graphicFrame>
      <p:sp>
        <p:nvSpPr>
          <p:cNvPr name="Freeform 5" id="5"/>
          <p:cNvSpPr/>
          <p:nvPr/>
        </p:nvSpPr>
        <p:spPr>
          <a:xfrm flipH="false" flipV="false" rot="0">
            <a:off x="10722933" y="3431407"/>
            <a:ext cx="6064431" cy="5169393"/>
          </a:xfrm>
          <a:custGeom>
            <a:avLst/>
            <a:gdLst/>
            <a:ahLst/>
            <a:cxnLst/>
            <a:rect r="r" b="b" t="t" l="l"/>
            <a:pathLst>
              <a:path h="5169393" w="6064431">
                <a:moveTo>
                  <a:pt x="0" y="0"/>
                </a:moveTo>
                <a:lnTo>
                  <a:pt x="6064432" y="0"/>
                </a:lnTo>
                <a:lnTo>
                  <a:pt x="6064432" y="5169393"/>
                </a:lnTo>
                <a:lnTo>
                  <a:pt x="0" y="5169393"/>
                </a:lnTo>
                <a:lnTo>
                  <a:pt x="0" y="0"/>
                </a:lnTo>
                <a:close/>
              </a:path>
            </a:pathLst>
          </a:custGeom>
          <a:blipFill>
            <a:blip r:embed="rId3"/>
            <a:stretch>
              <a:fillRect l="0" t="0" r="0" b="0"/>
            </a:stretch>
          </a:blipFill>
        </p:spPr>
      </p:sp>
      <p:sp>
        <p:nvSpPr>
          <p:cNvPr name="TextBox 6" id="6"/>
          <p:cNvSpPr txBox="true"/>
          <p:nvPr/>
        </p:nvSpPr>
        <p:spPr>
          <a:xfrm rot="0">
            <a:off x="436216" y="66675"/>
            <a:ext cx="12254851" cy="1609091"/>
          </a:xfrm>
          <a:prstGeom prst="rect">
            <a:avLst/>
          </a:prstGeom>
        </p:spPr>
        <p:txBody>
          <a:bodyPr anchor="t" rtlCol="false" tIns="0" lIns="0" bIns="0" rIns="0">
            <a:spAutoFit/>
          </a:bodyPr>
          <a:lstStyle/>
          <a:p>
            <a:pPr algn="l" marL="0" indent="0" lvl="1">
              <a:lnSpc>
                <a:spcPts val="11330"/>
              </a:lnSpc>
              <a:spcBef>
                <a:spcPct val="0"/>
              </a:spcBef>
            </a:pPr>
            <a:r>
              <a:rPr lang="en-US" sz="11000">
                <a:solidFill>
                  <a:srgbClr val="F4ECE5"/>
                </a:solidFill>
                <a:latin typeface="Bryndan Write Bold"/>
              </a:rPr>
              <a:t>Let us try Greedy</a:t>
            </a:r>
          </a:p>
        </p:txBody>
      </p:sp>
      <p:sp>
        <p:nvSpPr>
          <p:cNvPr name="TextBox 7" id="7"/>
          <p:cNvSpPr txBox="true"/>
          <p:nvPr/>
        </p:nvSpPr>
        <p:spPr>
          <a:xfrm rot="0">
            <a:off x="436216" y="1990470"/>
            <a:ext cx="10286717" cy="2238612"/>
          </a:xfrm>
          <a:prstGeom prst="rect">
            <a:avLst/>
          </a:prstGeom>
        </p:spPr>
        <p:txBody>
          <a:bodyPr anchor="t" rtlCol="false" tIns="0" lIns="0" bIns="0" rIns="0">
            <a:spAutoFit/>
          </a:bodyPr>
          <a:lstStyle/>
          <a:p>
            <a:pPr>
              <a:lnSpc>
                <a:spcPts val="4487"/>
              </a:lnSpc>
            </a:pPr>
            <a:r>
              <a:rPr lang="en-US" sz="3205" spc="-9">
                <a:solidFill>
                  <a:srgbClr val="F4ECE5"/>
                </a:solidFill>
                <a:latin typeface="Canva Sans"/>
              </a:rPr>
              <a:t>Lets us be greedy on profit/weight ratio  </a:t>
            </a:r>
          </a:p>
          <a:p>
            <a:pPr>
              <a:lnSpc>
                <a:spcPts val="4487"/>
              </a:lnSpc>
            </a:pPr>
          </a:p>
          <a:p>
            <a:pPr>
              <a:lnSpc>
                <a:spcPts val="4487"/>
              </a:lnSpc>
            </a:pPr>
            <a:r>
              <a:rPr lang="en-US" sz="3205" spc="-9">
                <a:solidFill>
                  <a:srgbClr val="F4ECE5"/>
                </a:solidFill>
                <a:latin typeface="Canva Sans"/>
              </a:rPr>
              <a:t>M = 50</a:t>
            </a:r>
          </a:p>
          <a:p>
            <a:pPr algn="ctr">
              <a:lnSpc>
                <a:spcPts val="4487"/>
              </a:lnSpc>
            </a:pPr>
          </a:p>
        </p:txBody>
      </p:sp>
      <p:sp>
        <p:nvSpPr>
          <p:cNvPr name="TextBox 8" id="8"/>
          <p:cNvSpPr txBox="true"/>
          <p:nvPr/>
        </p:nvSpPr>
        <p:spPr>
          <a:xfrm rot="0">
            <a:off x="436216" y="7823862"/>
            <a:ext cx="9779000" cy="517550"/>
          </a:xfrm>
          <a:prstGeom prst="rect">
            <a:avLst/>
          </a:prstGeom>
        </p:spPr>
        <p:txBody>
          <a:bodyPr anchor="t" rtlCol="false" tIns="0" lIns="0" bIns="0" rIns="0">
            <a:spAutoFit/>
          </a:bodyPr>
          <a:lstStyle/>
          <a:p>
            <a:pPr algn="l">
              <a:lnSpc>
                <a:spcPts val="4265"/>
              </a:lnSpc>
            </a:pPr>
            <a:r>
              <a:rPr lang="en-US" sz="3047" spc="-9">
                <a:solidFill>
                  <a:srgbClr val="F4ECE5"/>
                </a:solidFill>
                <a:latin typeface="Canva Sans"/>
              </a:rPr>
              <a:t>        P/W                     6                        5                        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5816244" y="7600663"/>
            <a:ext cx="749536" cy="952066"/>
          </a:xfrm>
          <a:custGeom>
            <a:avLst/>
            <a:gdLst/>
            <a:ahLst/>
            <a:cxnLst/>
            <a:rect r="r" b="b" t="t" l="l"/>
            <a:pathLst>
              <a:path h="952066" w="749536">
                <a:moveTo>
                  <a:pt x="0" y="0"/>
                </a:moveTo>
                <a:lnTo>
                  <a:pt x="749536" y="0"/>
                </a:lnTo>
                <a:lnTo>
                  <a:pt x="749536" y="952066"/>
                </a:lnTo>
                <a:lnTo>
                  <a:pt x="0" y="952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21892" y="8426142"/>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20785" y="404911"/>
            <a:ext cx="17446430" cy="2326654"/>
          </a:xfrm>
          <a:prstGeom prst="rect">
            <a:avLst/>
          </a:prstGeom>
        </p:spPr>
        <p:txBody>
          <a:bodyPr anchor="t" rtlCol="false" tIns="0" lIns="0" bIns="0" rIns="0">
            <a:spAutoFit/>
          </a:bodyPr>
          <a:lstStyle/>
          <a:p>
            <a:pPr algn="l" marL="0" indent="0" lvl="1">
              <a:lnSpc>
                <a:spcPts val="8755"/>
              </a:lnSpc>
              <a:spcBef>
                <a:spcPct val="0"/>
              </a:spcBef>
            </a:pPr>
            <a:r>
              <a:rPr lang="en-US" sz="8500">
                <a:solidFill>
                  <a:srgbClr val="F4ECE5"/>
                </a:solidFill>
                <a:latin typeface="Bryndan Write Bold"/>
              </a:rPr>
              <a:t>Why Greedy wont give optimal solution</a:t>
            </a:r>
          </a:p>
        </p:txBody>
      </p:sp>
      <p:sp>
        <p:nvSpPr>
          <p:cNvPr name="TextBox 6" id="6"/>
          <p:cNvSpPr txBox="true"/>
          <p:nvPr/>
        </p:nvSpPr>
        <p:spPr>
          <a:xfrm rot="0">
            <a:off x="235805" y="4119267"/>
            <a:ext cx="17023495" cy="3153113"/>
          </a:xfrm>
          <a:prstGeom prst="rect">
            <a:avLst/>
          </a:prstGeom>
        </p:spPr>
        <p:txBody>
          <a:bodyPr anchor="t" rtlCol="false" tIns="0" lIns="0" bIns="0" rIns="0">
            <a:spAutoFit/>
          </a:bodyPr>
          <a:lstStyle/>
          <a:p>
            <a:pPr marL="777494" indent="-388747" lvl="1">
              <a:lnSpc>
                <a:spcPts val="5041"/>
              </a:lnSpc>
              <a:buFont typeface="Arial"/>
              <a:buChar char="•"/>
            </a:pPr>
            <a:r>
              <a:rPr lang="en-US" sz="3601" spc="-10">
                <a:solidFill>
                  <a:srgbClr val="F4ECE5"/>
                </a:solidFill>
                <a:latin typeface="Canva Sans"/>
              </a:rPr>
              <a:t>We are not allowed to put fraction of object in knapsack</a:t>
            </a:r>
          </a:p>
          <a:p>
            <a:pPr marL="777494" indent="-388747" lvl="1">
              <a:lnSpc>
                <a:spcPts val="5041"/>
              </a:lnSpc>
              <a:buFont typeface="Arial"/>
              <a:buChar char="•"/>
            </a:pPr>
            <a:r>
              <a:rPr lang="en-US" sz="3601" spc="-10">
                <a:solidFill>
                  <a:srgbClr val="F4ECE5"/>
                </a:solidFill>
                <a:latin typeface="Canva Sans"/>
              </a:rPr>
              <a:t> </a:t>
            </a:r>
            <a:r>
              <a:rPr lang="en-US" sz="3601" spc="-10">
                <a:solidFill>
                  <a:srgbClr val="F4ECE5"/>
                </a:solidFill>
                <a:latin typeface="Canva Sans"/>
              </a:rPr>
              <a:t>No uniformity </a:t>
            </a:r>
          </a:p>
          <a:p>
            <a:pPr marL="2332481" indent="-583120" lvl="3">
              <a:lnSpc>
                <a:spcPts val="5041"/>
              </a:lnSpc>
              <a:buFont typeface="Arial"/>
              <a:buChar char="￭"/>
            </a:pPr>
            <a:r>
              <a:rPr lang="en-US" sz="3601" spc="-10">
                <a:solidFill>
                  <a:srgbClr val="F4ECE5"/>
                </a:solidFill>
                <a:latin typeface="Canva Sans"/>
              </a:rPr>
              <a:t>No proper relation between weight and profit</a:t>
            </a:r>
          </a:p>
          <a:p>
            <a:pPr>
              <a:lnSpc>
                <a:spcPts val="5041"/>
              </a:lnSpc>
            </a:pPr>
            <a:r>
              <a:rPr lang="en-US" sz="3601" spc="-10">
                <a:solidFill>
                  <a:srgbClr val="F4ECE5"/>
                </a:solidFill>
                <a:latin typeface="Canva Sans"/>
              </a:rPr>
              <a:t>   3. We opt for trying all possible combinations that is Dynamic programming. </a:t>
            </a:r>
          </a:p>
          <a:p>
            <a:pPr algn="ctr">
              <a:lnSpc>
                <a:spcPts val="5041"/>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028700" y="1095375"/>
            <a:ext cx="16533730" cy="1609091"/>
          </a:xfrm>
          <a:prstGeom prst="rect">
            <a:avLst/>
          </a:prstGeom>
        </p:spPr>
        <p:txBody>
          <a:bodyPr anchor="t" rtlCol="false" tIns="0" lIns="0" bIns="0" rIns="0">
            <a:spAutoFit/>
          </a:bodyPr>
          <a:lstStyle/>
          <a:p>
            <a:pPr marL="0" indent="0" lvl="1">
              <a:lnSpc>
                <a:spcPts val="11330"/>
              </a:lnSpc>
              <a:spcBef>
                <a:spcPct val="0"/>
              </a:spcBef>
            </a:pPr>
            <a:r>
              <a:rPr lang="en-US" sz="11000">
                <a:solidFill>
                  <a:srgbClr val="F4ECE5"/>
                </a:solidFill>
                <a:latin typeface="Bryndan Write Bold"/>
              </a:rPr>
              <a:t>Dynamic Problem Approach</a:t>
            </a:r>
          </a:p>
        </p:txBody>
      </p:sp>
      <p:sp>
        <p:nvSpPr>
          <p:cNvPr name="TextBox 4" id="4"/>
          <p:cNvSpPr txBox="true"/>
          <p:nvPr/>
        </p:nvSpPr>
        <p:spPr>
          <a:xfrm rot="0">
            <a:off x="370374" y="3163239"/>
            <a:ext cx="17547252" cy="5453326"/>
          </a:xfrm>
          <a:prstGeom prst="rect">
            <a:avLst/>
          </a:prstGeom>
        </p:spPr>
        <p:txBody>
          <a:bodyPr anchor="t" rtlCol="false" tIns="0" lIns="0" bIns="0" rIns="0">
            <a:spAutoFit/>
          </a:bodyPr>
          <a:lstStyle/>
          <a:p>
            <a:pPr marL="715963" indent="-357981" lvl="1">
              <a:lnSpc>
                <a:spcPts val="5438"/>
              </a:lnSpc>
              <a:buFont typeface="Arial"/>
              <a:buChar char="•"/>
            </a:pPr>
            <a:r>
              <a:rPr lang="en-US" sz="3316">
                <a:solidFill>
                  <a:srgbClr val="FFFFFF"/>
                </a:solidFill>
                <a:latin typeface="Canva Sans"/>
              </a:rPr>
              <a:t>Dynamic programming for the knapsack problem involves creating a table where rows represent items and columns represent the knapsack's weight capacity. </a:t>
            </a:r>
          </a:p>
          <a:p>
            <a:pPr marL="715963" indent="-357981" lvl="1">
              <a:lnSpc>
                <a:spcPts val="5438"/>
              </a:lnSpc>
              <a:buFont typeface="Arial"/>
              <a:buChar char="•"/>
            </a:pPr>
            <a:r>
              <a:rPr lang="en-US" sz="3316">
                <a:solidFill>
                  <a:srgbClr val="FFFFFF"/>
                </a:solidFill>
                <a:latin typeface="Canva Sans"/>
              </a:rPr>
              <a:t>Initialize the table with zeros. Use a recurrence relation to calculate the maximum value that can be achieved for each cell by considering whether to include the current item (if its weight allows) or not. Fill the table iteratively. </a:t>
            </a:r>
          </a:p>
          <a:p>
            <a:pPr marL="715963" indent="-357981" lvl="1">
              <a:lnSpc>
                <a:spcPts val="5438"/>
              </a:lnSpc>
              <a:buFont typeface="Arial"/>
              <a:buChar char="•"/>
            </a:pPr>
            <a:r>
              <a:rPr lang="en-US" sz="3316">
                <a:solidFill>
                  <a:srgbClr val="FFFFFF"/>
                </a:solidFill>
                <a:latin typeface="Canva Sans"/>
              </a:rPr>
              <a:t>The bottom-right cell of the table holds the optimal solution, which is the maximum value achievable within the knapsack's weight capacity. This approach ensures efficiency and an optimal solution.</a:t>
            </a:r>
          </a:p>
        </p:txBody>
      </p:sp>
      <p:sp>
        <p:nvSpPr>
          <p:cNvPr name="Freeform 5" id="5"/>
          <p:cNvSpPr/>
          <p:nvPr/>
        </p:nvSpPr>
        <p:spPr>
          <a:xfrm flipH="false" flipV="false" rot="0">
            <a:off x="-1363847" y="9218214"/>
            <a:ext cx="3439130" cy="3522386"/>
          </a:xfrm>
          <a:custGeom>
            <a:avLst/>
            <a:gdLst/>
            <a:ahLst/>
            <a:cxnLst/>
            <a:rect r="r" b="b" t="t" l="l"/>
            <a:pathLst>
              <a:path h="3522386" w="3439130">
                <a:moveTo>
                  <a:pt x="0" y="0"/>
                </a:moveTo>
                <a:lnTo>
                  <a:pt x="3439129" y="0"/>
                </a:lnTo>
                <a:lnTo>
                  <a:pt x="3439129" y="3522386"/>
                </a:lnTo>
                <a:lnTo>
                  <a:pt x="0" y="35223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2036404" y="3774004"/>
            <a:ext cx="14215192" cy="6180100"/>
          </a:xfrm>
          <a:custGeom>
            <a:avLst/>
            <a:gdLst/>
            <a:ahLst/>
            <a:cxnLst/>
            <a:rect r="r" b="b" t="t" l="l"/>
            <a:pathLst>
              <a:path h="6180100" w="14215192">
                <a:moveTo>
                  <a:pt x="0" y="0"/>
                </a:moveTo>
                <a:lnTo>
                  <a:pt x="14215192" y="0"/>
                </a:lnTo>
                <a:lnTo>
                  <a:pt x="14215192" y="6180099"/>
                </a:lnTo>
                <a:lnTo>
                  <a:pt x="0" y="6180099"/>
                </a:lnTo>
                <a:lnTo>
                  <a:pt x="0" y="0"/>
                </a:lnTo>
                <a:close/>
              </a:path>
            </a:pathLst>
          </a:custGeom>
          <a:blipFill>
            <a:blip r:embed="rId3"/>
            <a:stretch>
              <a:fillRect l="0" t="0" r="0" b="-5987"/>
            </a:stretch>
          </a:blipFill>
        </p:spPr>
      </p:sp>
      <p:sp>
        <p:nvSpPr>
          <p:cNvPr name="Freeform 4" id="4"/>
          <p:cNvSpPr/>
          <p:nvPr/>
        </p:nvSpPr>
        <p:spPr>
          <a:xfrm flipH="false" flipV="false" rot="0">
            <a:off x="2036404" y="691471"/>
            <a:ext cx="14192298" cy="2609237"/>
          </a:xfrm>
          <a:custGeom>
            <a:avLst/>
            <a:gdLst/>
            <a:ahLst/>
            <a:cxnLst/>
            <a:rect r="r" b="b" t="t" l="l"/>
            <a:pathLst>
              <a:path h="2609237" w="14192298">
                <a:moveTo>
                  <a:pt x="0" y="0"/>
                </a:moveTo>
                <a:lnTo>
                  <a:pt x="14192298" y="0"/>
                </a:lnTo>
                <a:lnTo>
                  <a:pt x="14192298" y="2609237"/>
                </a:lnTo>
                <a:lnTo>
                  <a:pt x="0" y="2609237"/>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0" y="0"/>
            <a:ext cx="18807873" cy="10287000"/>
          </a:xfrm>
          <a:custGeom>
            <a:avLst/>
            <a:gdLst/>
            <a:ahLst/>
            <a:cxnLst/>
            <a:rect r="r" b="b" t="t" l="l"/>
            <a:pathLst>
              <a:path h="10287000" w="18807873">
                <a:moveTo>
                  <a:pt x="0" y="0"/>
                </a:moveTo>
                <a:lnTo>
                  <a:pt x="18807873" y="0"/>
                </a:lnTo>
                <a:lnTo>
                  <a:pt x="18807873" y="10287000"/>
                </a:lnTo>
                <a:lnTo>
                  <a:pt x="0" y="10287000"/>
                </a:lnTo>
                <a:lnTo>
                  <a:pt x="0" y="0"/>
                </a:lnTo>
                <a:close/>
              </a:path>
            </a:pathLst>
          </a:custGeom>
          <a:blipFill>
            <a:blip r:embed="rId3"/>
            <a:stretch>
              <a:fillRect l="0" t="-4991" r="0" b="-4991"/>
            </a:stretch>
          </a:blipFill>
        </p:spPr>
      </p:sp>
      <p:sp>
        <p:nvSpPr>
          <p:cNvPr name="TextBox 4" id="4"/>
          <p:cNvSpPr txBox="true"/>
          <p:nvPr/>
        </p:nvSpPr>
        <p:spPr>
          <a:xfrm rot="0">
            <a:off x="288421" y="8425231"/>
            <a:ext cx="5588877"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a:rPr>
              <a:t>V [i − 1, j]       if j &lt; wi</a:t>
            </a:r>
          </a:p>
        </p:txBody>
      </p:sp>
      <p:sp>
        <p:nvSpPr>
          <p:cNvPr name="TextBox 5" id="5"/>
          <p:cNvSpPr txBox="true"/>
          <p:nvPr/>
        </p:nvSpPr>
        <p:spPr>
          <a:xfrm rot="0">
            <a:off x="854632" y="9191625"/>
            <a:ext cx="8929755"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a:rPr>
              <a:t>(max(V [i − 1, j − wi] + vi, V [i − 1, j])    if j &gt; wi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5275878" y="919207"/>
            <a:ext cx="7736244" cy="1609091"/>
          </a:xfrm>
          <a:prstGeom prst="rect">
            <a:avLst/>
          </a:prstGeom>
        </p:spPr>
        <p:txBody>
          <a:bodyPr anchor="t" rtlCol="false" tIns="0" lIns="0" bIns="0" rIns="0">
            <a:spAutoFit/>
          </a:bodyPr>
          <a:lstStyle/>
          <a:p>
            <a:pPr algn="ctr" marL="0" indent="0" lvl="1">
              <a:lnSpc>
                <a:spcPts val="11330"/>
              </a:lnSpc>
              <a:spcBef>
                <a:spcPct val="0"/>
              </a:spcBef>
            </a:pPr>
            <a:r>
              <a:rPr lang="en-US" sz="11000">
                <a:solidFill>
                  <a:srgbClr val="F4ECE5"/>
                </a:solidFill>
                <a:latin typeface="Bryndan Write Bold"/>
              </a:rPr>
              <a:t>Applications</a:t>
            </a:r>
          </a:p>
        </p:txBody>
      </p:sp>
      <p:grpSp>
        <p:nvGrpSpPr>
          <p:cNvPr name="Group 4" id="4"/>
          <p:cNvGrpSpPr/>
          <p:nvPr/>
        </p:nvGrpSpPr>
        <p:grpSpPr>
          <a:xfrm rot="0">
            <a:off x="1637433" y="3884547"/>
            <a:ext cx="1689684" cy="168968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FFE194"/>
            </a:solidFill>
          </p:spPr>
        </p:sp>
        <p:sp>
          <p:nvSpPr>
            <p:cNvPr name="TextBox 6" id="6"/>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000000"/>
                  </a:solidFill>
                  <a:latin typeface="Bryndan Write"/>
                </a:rPr>
                <a:t>01</a:t>
              </a:r>
            </a:p>
          </p:txBody>
        </p:sp>
      </p:grpSp>
      <p:grpSp>
        <p:nvGrpSpPr>
          <p:cNvPr name="Group 7" id="7"/>
          <p:cNvGrpSpPr/>
          <p:nvPr/>
        </p:nvGrpSpPr>
        <p:grpSpPr>
          <a:xfrm rot="0">
            <a:off x="1637433" y="6183018"/>
            <a:ext cx="1689684" cy="168968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FFE194"/>
            </a:solidFill>
          </p:spPr>
        </p:sp>
        <p:sp>
          <p:nvSpPr>
            <p:cNvPr name="TextBox 9" id="9"/>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000000"/>
                  </a:solidFill>
                  <a:latin typeface="Bryndan Write"/>
                </a:rPr>
                <a:t>02</a:t>
              </a:r>
            </a:p>
          </p:txBody>
        </p:sp>
      </p:grpSp>
      <p:sp>
        <p:nvSpPr>
          <p:cNvPr name="TextBox 10" id="10"/>
          <p:cNvSpPr txBox="true"/>
          <p:nvPr/>
        </p:nvSpPr>
        <p:spPr>
          <a:xfrm rot="0">
            <a:off x="3584465" y="3952393"/>
            <a:ext cx="4895405" cy="1592092"/>
          </a:xfrm>
          <a:prstGeom prst="rect">
            <a:avLst/>
          </a:prstGeom>
        </p:spPr>
        <p:txBody>
          <a:bodyPr anchor="t" rtlCol="false" tIns="0" lIns="0" bIns="0" rIns="0">
            <a:spAutoFit/>
          </a:bodyPr>
          <a:lstStyle/>
          <a:p>
            <a:pPr algn="ctr" marL="0" indent="0" lvl="1">
              <a:lnSpc>
                <a:spcPts val="5974"/>
              </a:lnSpc>
              <a:spcBef>
                <a:spcPct val="0"/>
              </a:spcBef>
            </a:pPr>
            <a:r>
              <a:rPr lang="en-US" sz="5800" strike="noStrike" u="none">
                <a:solidFill>
                  <a:srgbClr val="F4ECE5"/>
                </a:solidFill>
                <a:latin typeface="Bryndan Write"/>
              </a:rPr>
              <a:t>Resource Allocation</a:t>
            </a:r>
          </a:p>
        </p:txBody>
      </p:sp>
      <p:sp>
        <p:nvSpPr>
          <p:cNvPr name="TextBox 11" id="11"/>
          <p:cNvSpPr txBox="true"/>
          <p:nvPr/>
        </p:nvSpPr>
        <p:spPr>
          <a:xfrm rot="0">
            <a:off x="3584465" y="6221118"/>
            <a:ext cx="4895405" cy="1592092"/>
          </a:xfrm>
          <a:prstGeom prst="rect">
            <a:avLst/>
          </a:prstGeom>
        </p:spPr>
        <p:txBody>
          <a:bodyPr anchor="t" rtlCol="false" tIns="0" lIns="0" bIns="0" rIns="0">
            <a:spAutoFit/>
          </a:bodyPr>
          <a:lstStyle/>
          <a:p>
            <a:pPr algn="ctr" marL="0" indent="0" lvl="1">
              <a:lnSpc>
                <a:spcPts val="5974"/>
              </a:lnSpc>
              <a:spcBef>
                <a:spcPct val="0"/>
              </a:spcBef>
            </a:pPr>
            <a:r>
              <a:rPr lang="en-US" sz="5800" strike="noStrike" u="none">
                <a:solidFill>
                  <a:srgbClr val="F4ECE5"/>
                </a:solidFill>
                <a:latin typeface="Bryndan Write Bold"/>
              </a:rPr>
              <a:t>Project Scheduling</a:t>
            </a:r>
          </a:p>
        </p:txBody>
      </p:sp>
      <p:grpSp>
        <p:nvGrpSpPr>
          <p:cNvPr name="Group 12" id="12"/>
          <p:cNvGrpSpPr/>
          <p:nvPr/>
        </p:nvGrpSpPr>
        <p:grpSpPr>
          <a:xfrm rot="0">
            <a:off x="9722986" y="3884547"/>
            <a:ext cx="1689684" cy="168968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FFE194"/>
            </a:solidFill>
          </p:spPr>
        </p:sp>
        <p:sp>
          <p:nvSpPr>
            <p:cNvPr name="TextBox 14" id="14"/>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000000"/>
                  </a:solidFill>
                  <a:latin typeface="Bryndan Write"/>
                </a:rPr>
                <a:t>03</a:t>
              </a:r>
            </a:p>
          </p:txBody>
        </p:sp>
      </p:grpSp>
      <p:grpSp>
        <p:nvGrpSpPr>
          <p:cNvPr name="Group 15" id="15"/>
          <p:cNvGrpSpPr/>
          <p:nvPr/>
        </p:nvGrpSpPr>
        <p:grpSpPr>
          <a:xfrm rot="0">
            <a:off x="9722986" y="6183018"/>
            <a:ext cx="1689684" cy="168968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FFE194"/>
            </a:solidFill>
          </p:spPr>
        </p:sp>
        <p:sp>
          <p:nvSpPr>
            <p:cNvPr name="TextBox 17" id="17"/>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000000"/>
                  </a:solidFill>
                  <a:latin typeface="Bryndan Write"/>
                </a:rPr>
                <a:t>04</a:t>
              </a:r>
            </a:p>
          </p:txBody>
        </p:sp>
      </p:grpSp>
      <p:sp>
        <p:nvSpPr>
          <p:cNvPr name="TextBox 18" id="18"/>
          <p:cNvSpPr txBox="true"/>
          <p:nvPr/>
        </p:nvSpPr>
        <p:spPr>
          <a:xfrm rot="0">
            <a:off x="11834759" y="3576155"/>
            <a:ext cx="4815808" cy="2344567"/>
          </a:xfrm>
          <a:prstGeom prst="rect">
            <a:avLst/>
          </a:prstGeom>
        </p:spPr>
        <p:txBody>
          <a:bodyPr anchor="t" rtlCol="false" tIns="0" lIns="0" bIns="0" rIns="0">
            <a:spAutoFit/>
          </a:bodyPr>
          <a:lstStyle/>
          <a:p>
            <a:pPr algn="ctr" marL="0" indent="0" lvl="1">
              <a:lnSpc>
                <a:spcPts val="5974"/>
              </a:lnSpc>
              <a:spcBef>
                <a:spcPct val="0"/>
              </a:spcBef>
            </a:pPr>
            <a:r>
              <a:rPr lang="en-US" sz="5800" strike="noStrike" u="none">
                <a:solidFill>
                  <a:srgbClr val="F4ECE5"/>
                </a:solidFill>
                <a:latin typeface="Bryndan Write"/>
              </a:rPr>
              <a:t>Financial Portfolio Optimization</a:t>
            </a:r>
          </a:p>
        </p:txBody>
      </p:sp>
      <p:sp>
        <p:nvSpPr>
          <p:cNvPr name="TextBox 19" id="19"/>
          <p:cNvSpPr txBox="true"/>
          <p:nvPr/>
        </p:nvSpPr>
        <p:spPr>
          <a:xfrm rot="0">
            <a:off x="11834759" y="6324045"/>
            <a:ext cx="4815808" cy="1592092"/>
          </a:xfrm>
          <a:prstGeom prst="rect">
            <a:avLst/>
          </a:prstGeom>
        </p:spPr>
        <p:txBody>
          <a:bodyPr anchor="t" rtlCol="false" tIns="0" lIns="0" bIns="0" rIns="0">
            <a:spAutoFit/>
          </a:bodyPr>
          <a:lstStyle/>
          <a:p>
            <a:pPr algn="ctr" marL="0" indent="0" lvl="1">
              <a:lnSpc>
                <a:spcPts val="5974"/>
              </a:lnSpc>
              <a:spcBef>
                <a:spcPct val="0"/>
              </a:spcBef>
            </a:pPr>
            <a:r>
              <a:rPr lang="en-US" sz="5800" strike="noStrike" u="none">
                <a:solidFill>
                  <a:srgbClr val="F4ECE5"/>
                </a:solidFill>
                <a:latin typeface="Bryndan Write Bold"/>
              </a:rPr>
              <a:t>DNA Sequencing</a:t>
            </a:r>
          </a:p>
        </p:txBody>
      </p:sp>
      <p:sp>
        <p:nvSpPr>
          <p:cNvPr name="Freeform 20" id="20"/>
          <p:cNvSpPr/>
          <p:nvPr/>
        </p:nvSpPr>
        <p:spPr>
          <a:xfrm flipH="false" flipV="false" rot="0">
            <a:off x="15852970" y="8281360"/>
            <a:ext cx="2812659" cy="2984254"/>
          </a:xfrm>
          <a:custGeom>
            <a:avLst/>
            <a:gdLst/>
            <a:ahLst/>
            <a:cxnLst/>
            <a:rect r="r" b="b" t="t" l="l"/>
            <a:pathLst>
              <a:path h="2984254" w="2812659">
                <a:moveTo>
                  <a:pt x="0" y="0"/>
                </a:moveTo>
                <a:lnTo>
                  <a:pt x="2812660" y="0"/>
                </a:lnTo>
                <a:lnTo>
                  <a:pt x="2812660" y="2984254"/>
                </a:lnTo>
                <a:lnTo>
                  <a:pt x="0" y="29842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758414" y="-255839"/>
            <a:ext cx="3183313" cy="2216744"/>
          </a:xfrm>
          <a:custGeom>
            <a:avLst/>
            <a:gdLst/>
            <a:ahLst/>
            <a:cxnLst/>
            <a:rect r="r" b="b" t="t" l="l"/>
            <a:pathLst>
              <a:path h="2216744" w="3183313">
                <a:moveTo>
                  <a:pt x="0" y="0"/>
                </a:moveTo>
                <a:lnTo>
                  <a:pt x="3183313" y="0"/>
                </a:lnTo>
                <a:lnTo>
                  <a:pt x="3183313" y="2216743"/>
                </a:lnTo>
                <a:lnTo>
                  <a:pt x="0" y="22167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4905216" y="-1857477"/>
            <a:ext cx="3627145" cy="3714953"/>
          </a:xfrm>
          <a:custGeom>
            <a:avLst/>
            <a:gdLst/>
            <a:ahLst/>
            <a:cxnLst/>
            <a:rect r="r" b="b" t="t" l="l"/>
            <a:pathLst>
              <a:path h="3714953" w="3627145">
                <a:moveTo>
                  <a:pt x="0" y="0"/>
                </a:moveTo>
                <a:lnTo>
                  <a:pt x="3627145" y="0"/>
                </a:lnTo>
                <a:lnTo>
                  <a:pt x="3627145" y="3714954"/>
                </a:lnTo>
                <a:lnTo>
                  <a:pt x="0" y="3714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10966794" y="8826204"/>
            <a:ext cx="3938421" cy="2921593"/>
          </a:xfrm>
          <a:custGeom>
            <a:avLst/>
            <a:gdLst/>
            <a:ahLst/>
            <a:cxnLst/>
            <a:rect r="r" b="b" t="t" l="l"/>
            <a:pathLst>
              <a:path h="2921593" w="3938421">
                <a:moveTo>
                  <a:pt x="0" y="0"/>
                </a:moveTo>
                <a:lnTo>
                  <a:pt x="3938422" y="0"/>
                </a:lnTo>
                <a:lnTo>
                  <a:pt x="3938422" y="2921592"/>
                </a:lnTo>
                <a:lnTo>
                  <a:pt x="0" y="2921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028700" y="400003"/>
            <a:ext cx="7736244" cy="1609091"/>
          </a:xfrm>
          <a:prstGeom prst="rect">
            <a:avLst/>
          </a:prstGeom>
        </p:spPr>
        <p:txBody>
          <a:bodyPr anchor="t" rtlCol="false" tIns="0" lIns="0" bIns="0" rIns="0">
            <a:spAutoFit/>
          </a:bodyPr>
          <a:lstStyle/>
          <a:p>
            <a:pPr algn="l" marL="0" indent="0" lvl="1">
              <a:lnSpc>
                <a:spcPts val="11330"/>
              </a:lnSpc>
              <a:spcBef>
                <a:spcPct val="0"/>
              </a:spcBef>
            </a:pPr>
            <a:r>
              <a:rPr lang="en-US" sz="11000">
                <a:solidFill>
                  <a:srgbClr val="F4ECE5"/>
                </a:solidFill>
                <a:latin typeface="Bryndan Write Bold"/>
              </a:rPr>
              <a:t>Conclusion</a:t>
            </a:r>
          </a:p>
        </p:txBody>
      </p:sp>
      <p:sp>
        <p:nvSpPr>
          <p:cNvPr name="Freeform 4" id="4"/>
          <p:cNvSpPr/>
          <p:nvPr/>
        </p:nvSpPr>
        <p:spPr>
          <a:xfrm flipH="false" flipV="false" rot="0">
            <a:off x="15909935" y="-1513293"/>
            <a:ext cx="3439130" cy="3522386"/>
          </a:xfrm>
          <a:custGeom>
            <a:avLst/>
            <a:gdLst/>
            <a:ahLst/>
            <a:cxnLst/>
            <a:rect r="r" b="b" t="t" l="l"/>
            <a:pathLst>
              <a:path h="3522386" w="3439130">
                <a:moveTo>
                  <a:pt x="0" y="0"/>
                </a:moveTo>
                <a:lnTo>
                  <a:pt x="3439130" y="0"/>
                </a:lnTo>
                <a:lnTo>
                  <a:pt x="3439130" y="3522387"/>
                </a:lnTo>
                <a:lnTo>
                  <a:pt x="0" y="3522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132675" y="8931678"/>
            <a:ext cx="4323175" cy="2703950"/>
          </a:xfrm>
          <a:custGeom>
            <a:avLst/>
            <a:gdLst/>
            <a:ahLst/>
            <a:cxnLst/>
            <a:rect r="r" b="b" t="t" l="l"/>
            <a:pathLst>
              <a:path h="2703950" w="4323175">
                <a:moveTo>
                  <a:pt x="0" y="0"/>
                </a:moveTo>
                <a:lnTo>
                  <a:pt x="4323175" y="0"/>
                </a:lnTo>
                <a:lnTo>
                  <a:pt x="4323175" y="2703949"/>
                </a:lnTo>
                <a:lnTo>
                  <a:pt x="0" y="27039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3153271"/>
            <a:ext cx="18288000" cy="4548504"/>
          </a:xfrm>
          <a:prstGeom prst="rect">
            <a:avLst/>
          </a:prstGeom>
        </p:spPr>
        <p:txBody>
          <a:bodyPr anchor="t" rtlCol="false" tIns="0" lIns="0" bIns="0" rIns="0">
            <a:spAutoFit/>
          </a:bodyPr>
          <a:lstStyle/>
          <a:p>
            <a:pPr marL="928374" indent="-464187" lvl="1">
              <a:lnSpc>
                <a:spcPts val="6020"/>
              </a:lnSpc>
              <a:buFont typeface="Arial"/>
              <a:buChar char="•"/>
            </a:pPr>
            <a:r>
              <a:rPr lang="en-US" sz="4300">
                <a:solidFill>
                  <a:srgbClr val="F4ECE5"/>
                </a:solidFill>
                <a:latin typeface="Canva Sans Bold"/>
              </a:rPr>
              <a:t>The Knapsack Problem is a fundamental optimization challenge with real-world applications in resource allocation, budgeting, and logistics. </a:t>
            </a:r>
          </a:p>
          <a:p>
            <a:pPr marL="928374" indent="-464187" lvl="1">
              <a:lnSpc>
                <a:spcPts val="6020"/>
              </a:lnSpc>
              <a:buFont typeface="Arial"/>
              <a:buChar char="•"/>
            </a:pPr>
            <a:r>
              <a:rPr lang="en-US" sz="4300">
                <a:solidFill>
                  <a:srgbClr val="F4ECE5"/>
                </a:solidFill>
                <a:latin typeface="Canva Sans Bold"/>
              </a:rPr>
              <a:t>The Knapsack Problem is a valuable tool for decision-making in diverse fields, enabling organizations to optimize resource utilization and maximize profit..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758414" y="8553782"/>
            <a:ext cx="3574228" cy="2439411"/>
          </a:xfrm>
          <a:custGeom>
            <a:avLst/>
            <a:gdLst/>
            <a:ahLst/>
            <a:cxnLst/>
            <a:rect r="r" b="b" t="t" l="l"/>
            <a:pathLst>
              <a:path h="2439411" w="3574228">
                <a:moveTo>
                  <a:pt x="0" y="0"/>
                </a:moveTo>
                <a:lnTo>
                  <a:pt x="3574228" y="0"/>
                </a:lnTo>
                <a:lnTo>
                  <a:pt x="3574228" y="2439411"/>
                </a:lnTo>
                <a:lnTo>
                  <a:pt x="0" y="24394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820270" y="459188"/>
            <a:ext cx="4199183" cy="1030709"/>
          </a:xfrm>
          <a:custGeom>
            <a:avLst/>
            <a:gdLst/>
            <a:ahLst/>
            <a:cxnLst/>
            <a:rect r="r" b="b" t="t" l="l"/>
            <a:pathLst>
              <a:path h="1030709" w="4199183">
                <a:moveTo>
                  <a:pt x="0" y="0"/>
                </a:moveTo>
                <a:lnTo>
                  <a:pt x="4199183" y="0"/>
                </a:lnTo>
                <a:lnTo>
                  <a:pt x="4199183" y="1030709"/>
                </a:lnTo>
                <a:lnTo>
                  <a:pt x="0" y="10307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852970" y="8281360"/>
            <a:ext cx="2812659" cy="2984254"/>
          </a:xfrm>
          <a:custGeom>
            <a:avLst/>
            <a:gdLst/>
            <a:ahLst/>
            <a:cxnLst/>
            <a:rect r="r" b="b" t="t" l="l"/>
            <a:pathLst>
              <a:path h="2984254" w="2812659">
                <a:moveTo>
                  <a:pt x="0" y="0"/>
                </a:moveTo>
                <a:lnTo>
                  <a:pt x="2812660" y="0"/>
                </a:lnTo>
                <a:lnTo>
                  <a:pt x="2812660" y="2984254"/>
                </a:lnTo>
                <a:lnTo>
                  <a:pt x="0" y="29842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58414" y="-255839"/>
            <a:ext cx="3183313" cy="2216744"/>
          </a:xfrm>
          <a:custGeom>
            <a:avLst/>
            <a:gdLst/>
            <a:ahLst/>
            <a:cxnLst/>
            <a:rect r="r" b="b" t="t" l="l"/>
            <a:pathLst>
              <a:path h="2216744" w="3183313">
                <a:moveTo>
                  <a:pt x="0" y="0"/>
                </a:moveTo>
                <a:lnTo>
                  <a:pt x="3183313" y="0"/>
                </a:lnTo>
                <a:lnTo>
                  <a:pt x="3183313" y="2216743"/>
                </a:lnTo>
                <a:lnTo>
                  <a:pt x="0" y="22167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7950422" y="-1241235"/>
            <a:ext cx="4323175" cy="2703950"/>
          </a:xfrm>
          <a:custGeom>
            <a:avLst/>
            <a:gdLst/>
            <a:ahLst/>
            <a:cxnLst/>
            <a:rect r="r" b="b" t="t" l="l"/>
            <a:pathLst>
              <a:path h="2703950" w="4323175">
                <a:moveTo>
                  <a:pt x="0" y="0"/>
                </a:moveTo>
                <a:lnTo>
                  <a:pt x="4323176" y="0"/>
                </a:lnTo>
                <a:lnTo>
                  <a:pt x="4323176" y="2703950"/>
                </a:lnTo>
                <a:lnTo>
                  <a:pt x="0" y="27039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2546313">
            <a:off x="-2101172" y="5428761"/>
            <a:ext cx="3464537" cy="2166911"/>
          </a:xfrm>
          <a:custGeom>
            <a:avLst/>
            <a:gdLst/>
            <a:ahLst/>
            <a:cxnLst/>
            <a:rect r="r" b="b" t="t" l="l"/>
            <a:pathLst>
              <a:path h="2166911" w="3464537">
                <a:moveTo>
                  <a:pt x="0" y="0"/>
                </a:moveTo>
                <a:lnTo>
                  <a:pt x="3464538" y="0"/>
                </a:lnTo>
                <a:lnTo>
                  <a:pt x="3464538" y="2166911"/>
                </a:lnTo>
                <a:lnTo>
                  <a:pt x="0" y="21669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1686016" y="8553782"/>
            <a:ext cx="3439130" cy="3522386"/>
          </a:xfrm>
          <a:custGeom>
            <a:avLst/>
            <a:gdLst/>
            <a:ahLst/>
            <a:cxnLst/>
            <a:rect r="r" b="b" t="t" l="l"/>
            <a:pathLst>
              <a:path h="3522386" w="3439130">
                <a:moveTo>
                  <a:pt x="0" y="0"/>
                </a:moveTo>
                <a:lnTo>
                  <a:pt x="3439130" y="0"/>
                </a:lnTo>
                <a:lnTo>
                  <a:pt x="3439130" y="3522386"/>
                </a:lnTo>
                <a:lnTo>
                  <a:pt x="0" y="35223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3490204" y="-2113316"/>
            <a:ext cx="3627145" cy="3714953"/>
          </a:xfrm>
          <a:custGeom>
            <a:avLst/>
            <a:gdLst/>
            <a:ahLst/>
            <a:cxnLst/>
            <a:rect r="r" b="b" t="t" l="l"/>
            <a:pathLst>
              <a:path h="3714953" w="3627145">
                <a:moveTo>
                  <a:pt x="0" y="0"/>
                </a:moveTo>
                <a:lnTo>
                  <a:pt x="3627145" y="0"/>
                </a:lnTo>
                <a:lnTo>
                  <a:pt x="3627145" y="3714953"/>
                </a:lnTo>
                <a:lnTo>
                  <a:pt x="0" y="371495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4253903" y="8826204"/>
            <a:ext cx="3938421" cy="2921593"/>
          </a:xfrm>
          <a:custGeom>
            <a:avLst/>
            <a:gdLst/>
            <a:ahLst/>
            <a:cxnLst/>
            <a:rect r="r" b="b" t="t" l="l"/>
            <a:pathLst>
              <a:path h="2921593" w="3938421">
                <a:moveTo>
                  <a:pt x="0" y="0"/>
                </a:moveTo>
                <a:lnTo>
                  <a:pt x="3938421" y="0"/>
                </a:lnTo>
                <a:lnTo>
                  <a:pt x="3938421" y="2921592"/>
                </a:lnTo>
                <a:lnTo>
                  <a:pt x="0" y="292159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7545050" y="2668437"/>
            <a:ext cx="3842656" cy="3842656"/>
          </a:xfrm>
          <a:custGeom>
            <a:avLst/>
            <a:gdLst/>
            <a:ahLst/>
            <a:cxnLst/>
            <a:rect r="r" b="b" t="t" l="l"/>
            <a:pathLst>
              <a:path h="3842656" w="3842656">
                <a:moveTo>
                  <a:pt x="0" y="0"/>
                </a:moveTo>
                <a:lnTo>
                  <a:pt x="3842656" y="0"/>
                </a:lnTo>
                <a:lnTo>
                  <a:pt x="3842656" y="3842656"/>
                </a:lnTo>
                <a:lnTo>
                  <a:pt x="0" y="384265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TextBox 13" id="13"/>
          <p:cNvSpPr txBox="true"/>
          <p:nvPr/>
        </p:nvSpPr>
        <p:spPr>
          <a:xfrm rot="0">
            <a:off x="2778162" y="3389046"/>
            <a:ext cx="12731676" cy="2899308"/>
          </a:xfrm>
          <a:prstGeom prst="rect">
            <a:avLst/>
          </a:prstGeom>
        </p:spPr>
        <p:txBody>
          <a:bodyPr anchor="t" rtlCol="false" tIns="0" lIns="0" bIns="0" rIns="0">
            <a:spAutoFit/>
          </a:bodyPr>
          <a:lstStyle/>
          <a:p>
            <a:pPr algn="ctr">
              <a:lnSpc>
                <a:spcPts val="20625"/>
              </a:lnSpc>
            </a:pPr>
            <a:r>
              <a:rPr lang="en-US" sz="20024">
                <a:solidFill>
                  <a:srgbClr val="F4ECE5"/>
                </a:solidFill>
                <a:latin typeface="Bryndan Write Bold"/>
              </a:rPr>
              <a:t>Thank you!</a:t>
            </a:r>
          </a:p>
        </p:txBody>
      </p:sp>
      <p:sp>
        <p:nvSpPr>
          <p:cNvPr name="Freeform 14" id="14"/>
          <p:cNvSpPr/>
          <p:nvPr/>
        </p:nvSpPr>
        <p:spPr>
          <a:xfrm flipH="false" flipV="false" rot="0">
            <a:off x="9986296" y="8826204"/>
            <a:ext cx="971896" cy="1117122"/>
          </a:xfrm>
          <a:custGeom>
            <a:avLst/>
            <a:gdLst/>
            <a:ahLst/>
            <a:cxnLst/>
            <a:rect r="r" b="b" t="t" l="l"/>
            <a:pathLst>
              <a:path h="1117122" w="971896">
                <a:moveTo>
                  <a:pt x="0" y="0"/>
                </a:moveTo>
                <a:lnTo>
                  <a:pt x="971895" y="0"/>
                </a:lnTo>
                <a:lnTo>
                  <a:pt x="971895" y="1117121"/>
                </a:lnTo>
                <a:lnTo>
                  <a:pt x="0" y="111712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5" id="15"/>
          <p:cNvSpPr/>
          <p:nvPr/>
        </p:nvSpPr>
        <p:spPr>
          <a:xfrm flipH="false" flipV="false" rot="0">
            <a:off x="347295" y="2712965"/>
            <a:ext cx="971896" cy="1117122"/>
          </a:xfrm>
          <a:custGeom>
            <a:avLst/>
            <a:gdLst/>
            <a:ahLst/>
            <a:cxnLst/>
            <a:rect r="r" b="b" t="t" l="l"/>
            <a:pathLst>
              <a:path h="1117122" w="971896">
                <a:moveTo>
                  <a:pt x="0" y="0"/>
                </a:moveTo>
                <a:lnTo>
                  <a:pt x="971896" y="0"/>
                </a:lnTo>
                <a:lnTo>
                  <a:pt x="971896" y="1117122"/>
                </a:lnTo>
                <a:lnTo>
                  <a:pt x="0" y="111712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5852970" y="8281360"/>
            <a:ext cx="2812659" cy="2984254"/>
          </a:xfrm>
          <a:custGeom>
            <a:avLst/>
            <a:gdLst/>
            <a:ahLst/>
            <a:cxnLst/>
            <a:rect r="r" b="b" t="t" l="l"/>
            <a:pathLst>
              <a:path h="2984254" w="2812659">
                <a:moveTo>
                  <a:pt x="0" y="0"/>
                </a:moveTo>
                <a:lnTo>
                  <a:pt x="2812660" y="0"/>
                </a:lnTo>
                <a:lnTo>
                  <a:pt x="2812660" y="2984254"/>
                </a:lnTo>
                <a:lnTo>
                  <a:pt x="0" y="29842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58414" y="-255839"/>
            <a:ext cx="3183313" cy="2216744"/>
          </a:xfrm>
          <a:custGeom>
            <a:avLst/>
            <a:gdLst/>
            <a:ahLst/>
            <a:cxnLst/>
            <a:rect r="r" b="b" t="t" l="l"/>
            <a:pathLst>
              <a:path h="2216744" w="3183313">
                <a:moveTo>
                  <a:pt x="0" y="0"/>
                </a:moveTo>
                <a:lnTo>
                  <a:pt x="3183313" y="0"/>
                </a:lnTo>
                <a:lnTo>
                  <a:pt x="3183313" y="2216743"/>
                </a:lnTo>
                <a:lnTo>
                  <a:pt x="0" y="22167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532383" y="-2357767"/>
            <a:ext cx="3627145" cy="3714953"/>
          </a:xfrm>
          <a:custGeom>
            <a:avLst/>
            <a:gdLst/>
            <a:ahLst/>
            <a:cxnLst/>
            <a:rect r="r" b="b" t="t" l="l"/>
            <a:pathLst>
              <a:path h="3714953" w="3627145">
                <a:moveTo>
                  <a:pt x="0" y="0"/>
                </a:moveTo>
                <a:lnTo>
                  <a:pt x="3627145" y="0"/>
                </a:lnTo>
                <a:lnTo>
                  <a:pt x="3627145" y="3714953"/>
                </a:lnTo>
                <a:lnTo>
                  <a:pt x="0" y="3714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966794" y="8826204"/>
            <a:ext cx="3938421" cy="2921593"/>
          </a:xfrm>
          <a:custGeom>
            <a:avLst/>
            <a:gdLst/>
            <a:ahLst/>
            <a:cxnLst/>
            <a:rect r="r" b="b" t="t" l="l"/>
            <a:pathLst>
              <a:path h="2921593" w="3938421">
                <a:moveTo>
                  <a:pt x="0" y="0"/>
                </a:moveTo>
                <a:lnTo>
                  <a:pt x="3938422" y="0"/>
                </a:lnTo>
                <a:lnTo>
                  <a:pt x="3938422" y="2921592"/>
                </a:lnTo>
                <a:lnTo>
                  <a:pt x="0" y="2921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361321" y="652336"/>
            <a:ext cx="7969270" cy="3307080"/>
          </a:xfrm>
          <a:prstGeom prst="rect">
            <a:avLst/>
          </a:prstGeom>
        </p:spPr>
        <p:txBody>
          <a:bodyPr anchor="t" rtlCol="false" tIns="0" lIns="0" bIns="0" rIns="0">
            <a:spAutoFit/>
          </a:bodyPr>
          <a:lstStyle/>
          <a:p>
            <a:pPr marL="0" indent="0" lvl="1">
              <a:lnSpc>
                <a:spcPts val="12360"/>
              </a:lnSpc>
              <a:spcBef>
                <a:spcPct val="0"/>
              </a:spcBef>
            </a:pPr>
            <a:r>
              <a:rPr lang="en-US" sz="12000">
                <a:solidFill>
                  <a:srgbClr val="F4ECE5"/>
                </a:solidFill>
                <a:latin typeface="Bryndan Write Bold"/>
              </a:rPr>
              <a:t>Introduction</a:t>
            </a:r>
          </a:p>
        </p:txBody>
      </p:sp>
      <p:sp>
        <p:nvSpPr>
          <p:cNvPr name="TextBox 8" id="8"/>
          <p:cNvSpPr txBox="true"/>
          <p:nvPr/>
        </p:nvSpPr>
        <p:spPr>
          <a:xfrm rot="0">
            <a:off x="514350" y="3108015"/>
            <a:ext cx="17259300" cy="5369077"/>
          </a:xfrm>
          <a:prstGeom prst="rect">
            <a:avLst/>
          </a:prstGeom>
        </p:spPr>
        <p:txBody>
          <a:bodyPr anchor="t" rtlCol="false" tIns="0" lIns="0" bIns="0" rIns="0">
            <a:spAutoFit/>
          </a:bodyPr>
          <a:lstStyle/>
          <a:p>
            <a:pPr marL="747622" indent="-373811" lvl="1">
              <a:lnSpc>
                <a:spcPts val="6129"/>
              </a:lnSpc>
              <a:buFont typeface="Arial"/>
              <a:buChar char="•"/>
            </a:pPr>
            <a:r>
              <a:rPr lang="en-US" sz="3462">
                <a:solidFill>
                  <a:srgbClr val="F4ECE5"/>
                </a:solidFill>
                <a:latin typeface="Poppins"/>
              </a:rPr>
              <a:t> Optimization problems are common challenges in various fields.</a:t>
            </a:r>
          </a:p>
          <a:p>
            <a:pPr>
              <a:lnSpc>
                <a:spcPts val="6129"/>
              </a:lnSpc>
            </a:pPr>
          </a:p>
          <a:p>
            <a:pPr marL="747622" indent="-373811" lvl="1">
              <a:lnSpc>
                <a:spcPts val="6129"/>
              </a:lnSpc>
              <a:buFont typeface="Arial"/>
              <a:buChar char="•"/>
            </a:pPr>
            <a:r>
              <a:rPr lang="en-US" sz="3462">
                <a:solidFill>
                  <a:srgbClr val="F4ECE5"/>
                </a:solidFill>
                <a:latin typeface="Poppins"/>
              </a:rPr>
              <a:t>The knapsack problem involves choosing items with different values and weights to fit into a limited-capacity "knapsack."</a:t>
            </a:r>
          </a:p>
          <a:p>
            <a:pPr>
              <a:lnSpc>
                <a:spcPts val="6129"/>
              </a:lnSpc>
            </a:pPr>
          </a:p>
          <a:p>
            <a:pPr marL="747622" indent="-373811" lvl="1">
              <a:lnSpc>
                <a:spcPts val="6129"/>
              </a:lnSpc>
              <a:buFont typeface="Arial"/>
              <a:buChar char="•"/>
            </a:pPr>
            <a:r>
              <a:rPr lang="en-US" sz="3462">
                <a:solidFill>
                  <a:srgbClr val="F4ECE5"/>
                </a:solidFill>
                <a:latin typeface="Poppins"/>
              </a:rPr>
              <a:t> This problem is crucial in resource allocation, finance, and logistics for making optimal decisions with constrained resources.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00000">
            <a:off x="-377630" y="8519698"/>
            <a:ext cx="2812659" cy="2984254"/>
          </a:xfrm>
          <a:custGeom>
            <a:avLst/>
            <a:gdLst/>
            <a:ahLst/>
            <a:cxnLst/>
            <a:rect r="r" b="b" t="t" l="l"/>
            <a:pathLst>
              <a:path h="2984254" w="2812659">
                <a:moveTo>
                  <a:pt x="0" y="0"/>
                </a:moveTo>
                <a:lnTo>
                  <a:pt x="2812660" y="0"/>
                </a:lnTo>
                <a:lnTo>
                  <a:pt x="2812660" y="2984254"/>
                </a:lnTo>
                <a:lnTo>
                  <a:pt x="0" y="29842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56704" y="3246145"/>
            <a:ext cx="4448432" cy="4114800"/>
          </a:xfrm>
          <a:custGeom>
            <a:avLst/>
            <a:gdLst/>
            <a:ahLst/>
            <a:cxnLst/>
            <a:rect r="r" b="b" t="t" l="l"/>
            <a:pathLst>
              <a:path h="4114800" w="4448432">
                <a:moveTo>
                  <a:pt x="0" y="0"/>
                </a:moveTo>
                <a:lnTo>
                  <a:pt x="4448432" y="0"/>
                </a:lnTo>
                <a:lnTo>
                  <a:pt x="444843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831208" y="1284147"/>
            <a:ext cx="1149712" cy="1772196"/>
          </a:xfrm>
          <a:custGeom>
            <a:avLst/>
            <a:gdLst/>
            <a:ahLst/>
            <a:cxnLst/>
            <a:rect r="r" b="b" t="t" l="l"/>
            <a:pathLst>
              <a:path h="1772196" w="1149712">
                <a:moveTo>
                  <a:pt x="0" y="0"/>
                </a:moveTo>
                <a:lnTo>
                  <a:pt x="1149712" y="0"/>
                </a:lnTo>
                <a:lnTo>
                  <a:pt x="1149712" y="1772196"/>
                </a:lnTo>
                <a:lnTo>
                  <a:pt x="0" y="17721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319106" y="6903731"/>
            <a:ext cx="2696272" cy="3108094"/>
          </a:xfrm>
          <a:custGeom>
            <a:avLst/>
            <a:gdLst/>
            <a:ahLst/>
            <a:cxnLst/>
            <a:rect r="r" b="b" t="t" l="l"/>
            <a:pathLst>
              <a:path h="3108094" w="2696272">
                <a:moveTo>
                  <a:pt x="0" y="0"/>
                </a:moveTo>
                <a:lnTo>
                  <a:pt x="2696271" y="0"/>
                </a:lnTo>
                <a:lnTo>
                  <a:pt x="2696271" y="3108094"/>
                </a:lnTo>
                <a:lnTo>
                  <a:pt x="0" y="31080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651682" y="1794259"/>
            <a:ext cx="8577149" cy="1609091"/>
          </a:xfrm>
          <a:prstGeom prst="rect">
            <a:avLst/>
          </a:prstGeom>
        </p:spPr>
        <p:txBody>
          <a:bodyPr anchor="t" rtlCol="false" tIns="0" lIns="0" bIns="0" rIns="0">
            <a:spAutoFit/>
          </a:bodyPr>
          <a:lstStyle/>
          <a:p>
            <a:pPr algn="l" marL="0" indent="0" lvl="1">
              <a:lnSpc>
                <a:spcPts val="11330"/>
              </a:lnSpc>
              <a:spcBef>
                <a:spcPct val="0"/>
              </a:spcBef>
            </a:pPr>
            <a:r>
              <a:rPr lang="en-US" sz="11000">
                <a:solidFill>
                  <a:srgbClr val="F4ECE5"/>
                </a:solidFill>
                <a:latin typeface="Bryndan Write Bold"/>
              </a:rPr>
              <a:t>Knapsack?</a:t>
            </a:r>
          </a:p>
        </p:txBody>
      </p:sp>
      <p:sp>
        <p:nvSpPr>
          <p:cNvPr name="TextBox 8" id="8"/>
          <p:cNvSpPr txBox="true"/>
          <p:nvPr/>
        </p:nvSpPr>
        <p:spPr>
          <a:xfrm rot="0">
            <a:off x="153731" y="3477508"/>
            <a:ext cx="10191852" cy="5145434"/>
          </a:xfrm>
          <a:prstGeom prst="rect">
            <a:avLst/>
          </a:prstGeom>
        </p:spPr>
        <p:txBody>
          <a:bodyPr anchor="t" rtlCol="false" tIns="0" lIns="0" bIns="0" rIns="0">
            <a:spAutoFit/>
          </a:bodyPr>
          <a:lstStyle/>
          <a:p>
            <a:pPr algn="l" marL="623774" indent="-311887" lvl="1">
              <a:lnSpc>
                <a:spcPts val="5113"/>
              </a:lnSpc>
              <a:spcBef>
                <a:spcPct val="0"/>
              </a:spcBef>
              <a:buFont typeface="Arial"/>
              <a:buChar char="•"/>
            </a:pPr>
            <a:r>
              <a:rPr lang="en-US" sz="2889">
                <a:solidFill>
                  <a:srgbClr val="F4ECE5"/>
                </a:solidFill>
                <a:latin typeface="Poppins"/>
              </a:rPr>
              <a:t>Th</a:t>
            </a:r>
            <a:r>
              <a:rPr lang="en-US" sz="2889" strike="noStrike" u="none">
                <a:solidFill>
                  <a:srgbClr val="F4ECE5"/>
                </a:solidFill>
                <a:latin typeface="Poppins"/>
              </a:rPr>
              <a:t>e Knapsack problem is a classic optimization challenge.</a:t>
            </a:r>
          </a:p>
          <a:p>
            <a:pPr algn="l" marL="623774" indent="-311887" lvl="1">
              <a:lnSpc>
                <a:spcPts val="5113"/>
              </a:lnSpc>
              <a:spcBef>
                <a:spcPct val="0"/>
              </a:spcBef>
              <a:buFont typeface="Arial"/>
              <a:buChar char="•"/>
            </a:pPr>
            <a:r>
              <a:rPr lang="en-US" sz="2889" strike="noStrike" u="none">
                <a:solidFill>
                  <a:srgbClr val="F4ECE5"/>
                </a:solidFill>
                <a:latin typeface="Poppins"/>
              </a:rPr>
              <a:t>It involves a "knapsack" with limited capacity.</a:t>
            </a:r>
          </a:p>
          <a:p>
            <a:pPr algn="l" marL="623774" indent="-311887" lvl="1">
              <a:lnSpc>
                <a:spcPts val="5113"/>
              </a:lnSpc>
              <a:spcBef>
                <a:spcPct val="0"/>
              </a:spcBef>
              <a:buFont typeface="Arial"/>
              <a:buChar char="•"/>
            </a:pPr>
            <a:r>
              <a:rPr lang="en-US" sz="2889" strike="noStrike" u="none">
                <a:solidFill>
                  <a:srgbClr val="F4ECE5"/>
                </a:solidFill>
                <a:latin typeface="Poppins"/>
              </a:rPr>
              <a:t>Items with varying weights and values/profits are available.</a:t>
            </a:r>
          </a:p>
          <a:p>
            <a:pPr algn="l" marL="623774" indent="-311887" lvl="1">
              <a:lnSpc>
                <a:spcPts val="5113"/>
              </a:lnSpc>
              <a:spcBef>
                <a:spcPct val="0"/>
              </a:spcBef>
              <a:buFont typeface="Arial"/>
              <a:buChar char="•"/>
            </a:pPr>
            <a:r>
              <a:rPr lang="en-US" sz="2889" strike="noStrike" u="none">
                <a:solidFill>
                  <a:srgbClr val="F4ECE5"/>
                </a:solidFill>
                <a:latin typeface="Poppins"/>
              </a:rPr>
              <a:t>The objective is to select items to maximize value or profit  without exceeding the knapsack's capacity.</a:t>
            </a:r>
          </a:p>
          <a:p>
            <a:pPr algn="l">
              <a:lnSpc>
                <a:spcPts val="5113"/>
              </a:lnSpc>
              <a:spcBef>
                <a:spcPct val="0"/>
              </a:spcBef>
            </a:pPr>
          </a:p>
        </p:txBody>
      </p:sp>
      <p:sp>
        <p:nvSpPr>
          <p:cNvPr name="TextBox 9" id="9"/>
          <p:cNvSpPr txBox="true"/>
          <p:nvPr/>
        </p:nvSpPr>
        <p:spPr>
          <a:xfrm rot="0">
            <a:off x="12537829" y="4723155"/>
            <a:ext cx="1100971"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FFFFFF"/>
                </a:solidFill>
                <a:latin typeface="Canva Sans"/>
              </a:rPr>
              <a:t>15 Kg</a:t>
            </a:r>
          </a:p>
        </p:txBody>
      </p:sp>
      <p:sp>
        <p:nvSpPr>
          <p:cNvPr name="TextBox 10" id="10"/>
          <p:cNvSpPr txBox="true"/>
          <p:nvPr/>
        </p:nvSpPr>
        <p:spPr>
          <a:xfrm rot="0">
            <a:off x="15520689" y="2665755"/>
            <a:ext cx="852964" cy="580390"/>
          </a:xfrm>
          <a:prstGeom prst="rect">
            <a:avLst/>
          </a:prstGeom>
        </p:spPr>
        <p:txBody>
          <a:bodyPr anchor="t" rtlCol="false" tIns="0" lIns="0" bIns="0" rIns="0">
            <a:spAutoFit/>
          </a:bodyPr>
          <a:lstStyle/>
          <a:p>
            <a:pPr algn="ctr" marL="0" indent="0" lvl="0">
              <a:lnSpc>
                <a:spcPts val="4759"/>
              </a:lnSpc>
              <a:spcBef>
                <a:spcPct val="0"/>
              </a:spcBef>
            </a:pPr>
            <a:r>
              <a:rPr lang="en-US" sz="3399" strike="noStrike" u="none">
                <a:solidFill>
                  <a:srgbClr val="000000"/>
                </a:solidFill>
                <a:latin typeface="Canva Sans"/>
              </a:rPr>
              <a:t>2 Kg</a:t>
            </a:r>
          </a:p>
        </p:txBody>
      </p:sp>
      <p:sp>
        <p:nvSpPr>
          <p:cNvPr name="TextBox 11" id="11"/>
          <p:cNvSpPr txBox="true"/>
          <p:nvPr/>
        </p:nvSpPr>
        <p:spPr>
          <a:xfrm rot="-3051713">
            <a:off x="15797630" y="8422825"/>
            <a:ext cx="1100971" cy="580390"/>
          </a:xfrm>
          <a:prstGeom prst="rect">
            <a:avLst/>
          </a:prstGeom>
        </p:spPr>
        <p:txBody>
          <a:bodyPr anchor="t" rtlCol="false" tIns="0" lIns="0" bIns="0" rIns="0">
            <a:spAutoFit/>
          </a:bodyPr>
          <a:lstStyle/>
          <a:p>
            <a:pPr algn="ctr" marL="0" indent="0" lvl="0">
              <a:lnSpc>
                <a:spcPts val="4759"/>
              </a:lnSpc>
              <a:spcBef>
                <a:spcPct val="0"/>
              </a:spcBef>
            </a:pPr>
            <a:r>
              <a:rPr lang="en-US" sz="3399" strike="noStrike" u="none">
                <a:solidFill>
                  <a:srgbClr val="000000"/>
                </a:solidFill>
                <a:latin typeface="Canva Sans"/>
              </a:rPr>
              <a:t>5 Kg</a:t>
            </a:r>
          </a:p>
        </p:txBody>
      </p:sp>
      <p:sp>
        <p:nvSpPr>
          <p:cNvPr name="TextBox 12" id="12"/>
          <p:cNvSpPr txBox="true"/>
          <p:nvPr/>
        </p:nvSpPr>
        <p:spPr>
          <a:xfrm rot="-124815">
            <a:off x="9662714" y="1680742"/>
            <a:ext cx="1100971"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12 Kg</a:t>
            </a:r>
          </a:p>
        </p:txBody>
      </p:sp>
      <p:sp>
        <p:nvSpPr>
          <p:cNvPr name="TextBox 13" id="13"/>
          <p:cNvSpPr txBox="true"/>
          <p:nvPr/>
        </p:nvSpPr>
        <p:spPr>
          <a:xfrm rot="-1319207">
            <a:off x="14398810" y="8413130"/>
            <a:ext cx="1100971"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10$</a:t>
            </a:r>
          </a:p>
        </p:txBody>
      </p:sp>
      <p:sp>
        <p:nvSpPr>
          <p:cNvPr name="TextBox 14" id="14"/>
          <p:cNvSpPr txBox="true"/>
          <p:nvPr/>
        </p:nvSpPr>
        <p:spPr>
          <a:xfrm rot="-124815">
            <a:off x="14350668" y="2768473"/>
            <a:ext cx="1100971"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12 Kg</a:t>
            </a:r>
          </a:p>
        </p:txBody>
      </p:sp>
      <p:sp>
        <p:nvSpPr>
          <p:cNvPr name="TextBox 15" id="15"/>
          <p:cNvSpPr txBox="true"/>
          <p:nvPr/>
        </p:nvSpPr>
        <p:spPr>
          <a:xfrm rot="-124815">
            <a:off x="8450391" y="1846732"/>
            <a:ext cx="1100971"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12 Kg</a:t>
            </a:r>
          </a:p>
        </p:txBody>
      </p:sp>
      <p:sp>
        <p:nvSpPr>
          <p:cNvPr name="Freeform 16" id="16"/>
          <p:cNvSpPr/>
          <p:nvPr/>
        </p:nvSpPr>
        <p:spPr>
          <a:xfrm flipH="false" flipV="false" rot="0">
            <a:off x="14856133" y="598434"/>
            <a:ext cx="2403167" cy="2770221"/>
          </a:xfrm>
          <a:custGeom>
            <a:avLst/>
            <a:gdLst/>
            <a:ahLst/>
            <a:cxnLst/>
            <a:rect r="r" b="b" t="t" l="l"/>
            <a:pathLst>
              <a:path h="2770221" w="2403167">
                <a:moveTo>
                  <a:pt x="0" y="0"/>
                </a:moveTo>
                <a:lnTo>
                  <a:pt x="2403167" y="0"/>
                </a:lnTo>
                <a:lnTo>
                  <a:pt x="2403167" y="2770222"/>
                </a:lnTo>
                <a:lnTo>
                  <a:pt x="0" y="27702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9144000" y="785134"/>
            <a:ext cx="2403167" cy="2770221"/>
          </a:xfrm>
          <a:custGeom>
            <a:avLst/>
            <a:gdLst/>
            <a:ahLst/>
            <a:cxnLst/>
            <a:rect r="r" b="b" t="t" l="l"/>
            <a:pathLst>
              <a:path h="2770221" w="2403167">
                <a:moveTo>
                  <a:pt x="0" y="0"/>
                </a:moveTo>
                <a:lnTo>
                  <a:pt x="2403167" y="0"/>
                </a:lnTo>
                <a:lnTo>
                  <a:pt x="2403167" y="2770222"/>
                </a:lnTo>
                <a:lnTo>
                  <a:pt x="0" y="27702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3051713">
            <a:off x="16026044" y="1914594"/>
            <a:ext cx="1100971"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10</a:t>
            </a:r>
            <a:r>
              <a:rPr lang="en-US" sz="3399" strike="noStrike" u="none">
                <a:solidFill>
                  <a:srgbClr val="000000"/>
                </a:solidFill>
                <a:latin typeface="Canva Sans"/>
              </a:rPr>
              <a:t>Kg</a:t>
            </a:r>
          </a:p>
        </p:txBody>
      </p:sp>
      <p:sp>
        <p:nvSpPr>
          <p:cNvPr name="TextBox 19" id="19"/>
          <p:cNvSpPr txBox="true"/>
          <p:nvPr/>
        </p:nvSpPr>
        <p:spPr>
          <a:xfrm rot="-3051713">
            <a:off x="14824460" y="1914594"/>
            <a:ext cx="1100971"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2$</a:t>
            </a:r>
          </a:p>
        </p:txBody>
      </p:sp>
      <p:sp>
        <p:nvSpPr>
          <p:cNvPr name="TextBox 20" id="20"/>
          <p:cNvSpPr txBox="true"/>
          <p:nvPr/>
        </p:nvSpPr>
        <p:spPr>
          <a:xfrm rot="-3051713">
            <a:off x="10316248" y="2191264"/>
            <a:ext cx="1100971"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8</a:t>
            </a:r>
            <a:r>
              <a:rPr lang="en-US" sz="3399" strike="noStrike" u="none">
                <a:solidFill>
                  <a:srgbClr val="000000"/>
                </a:solidFill>
                <a:latin typeface="Canva Sans"/>
              </a:rPr>
              <a:t>Kg</a:t>
            </a:r>
          </a:p>
        </p:txBody>
      </p:sp>
      <p:sp>
        <p:nvSpPr>
          <p:cNvPr name="TextBox 21" id="21"/>
          <p:cNvSpPr txBox="true"/>
          <p:nvPr/>
        </p:nvSpPr>
        <p:spPr>
          <a:xfrm rot="-3051713">
            <a:off x="9199495" y="2171049"/>
            <a:ext cx="1100971"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2884917" y="6515100"/>
            <a:ext cx="12887203" cy="2262321"/>
            <a:chOff x="0" y="0"/>
            <a:chExt cx="3394161" cy="595838"/>
          </a:xfrm>
        </p:grpSpPr>
        <p:sp>
          <p:nvSpPr>
            <p:cNvPr name="Freeform 4" id="4"/>
            <p:cNvSpPr/>
            <p:nvPr/>
          </p:nvSpPr>
          <p:spPr>
            <a:xfrm flipH="false" flipV="false" rot="0">
              <a:off x="0" y="0"/>
              <a:ext cx="3394161" cy="595838"/>
            </a:xfrm>
            <a:custGeom>
              <a:avLst/>
              <a:gdLst/>
              <a:ahLst/>
              <a:cxnLst/>
              <a:rect r="r" b="b" t="t" l="l"/>
              <a:pathLst>
                <a:path h="595838" w="3394161">
                  <a:moveTo>
                    <a:pt x="15019" y="0"/>
                  </a:moveTo>
                  <a:lnTo>
                    <a:pt x="3379142" y="0"/>
                  </a:lnTo>
                  <a:cubicBezTo>
                    <a:pt x="3387437" y="0"/>
                    <a:pt x="3394161" y="6724"/>
                    <a:pt x="3394161" y="15019"/>
                  </a:cubicBezTo>
                  <a:lnTo>
                    <a:pt x="3394161" y="580819"/>
                  </a:lnTo>
                  <a:cubicBezTo>
                    <a:pt x="3394161" y="584802"/>
                    <a:pt x="3392578" y="588622"/>
                    <a:pt x="3389762" y="591439"/>
                  </a:cubicBezTo>
                  <a:cubicBezTo>
                    <a:pt x="3386945" y="594255"/>
                    <a:pt x="3383125" y="595838"/>
                    <a:pt x="3379142" y="595838"/>
                  </a:cubicBezTo>
                  <a:lnTo>
                    <a:pt x="15019" y="595838"/>
                  </a:lnTo>
                  <a:cubicBezTo>
                    <a:pt x="11035" y="595838"/>
                    <a:pt x="7215" y="594255"/>
                    <a:pt x="4399" y="591439"/>
                  </a:cubicBezTo>
                  <a:cubicBezTo>
                    <a:pt x="1582" y="588622"/>
                    <a:pt x="0" y="584802"/>
                    <a:pt x="0" y="580819"/>
                  </a:cubicBezTo>
                  <a:lnTo>
                    <a:pt x="0" y="15019"/>
                  </a:lnTo>
                  <a:cubicBezTo>
                    <a:pt x="0" y="11035"/>
                    <a:pt x="1582" y="7215"/>
                    <a:pt x="4399" y="4399"/>
                  </a:cubicBezTo>
                  <a:cubicBezTo>
                    <a:pt x="7215" y="1582"/>
                    <a:pt x="11035" y="0"/>
                    <a:pt x="15019" y="0"/>
                  </a:cubicBezTo>
                  <a:close/>
                </a:path>
              </a:pathLst>
            </a:custGeom>
            <a:solidFill>
              <a:srgbClr val="F4ECE5"/>
            </a:solidFill>
          </p:spPr>
        </p:sp>
        <p:sp>
          <p:nvSpPr>
            <p:cNvPr name="TextBox 5" id="5"/>
            <p:cNvSpPr txBox="true"/>
            <p:nvPr/>
          </p:nvSpPr>
          <p:spPr>
            <a:xfrm>
              <a:off x="0" y="-38100"/>
              <a:ext cx="3394161" cy="63393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884917" y="2911946"/>
            <a:ext cx="12887203" cy="2231554"/>
            <a:chOff x="0" y="0"/>
            <a:chExt cx="3394161" cy="587734"/>
          </a:xfrm>
        </p:grpSpPr>
        <p:sp>
          <p:nvSpPr>
            <p:cNvPr name="Freeform 7" id="7"/>
            <p:cNvSpPr/>
            <p:nvPr/>
          </p:nvSpPr>
          <p:spPr>
            <a:xfrm flipH="false" flipV="false" rot="0">
              <a:off x="0" y="0"/>
              <a:ext cx="3394161" cy="587734"/>
            </a:xfrm>
            <a:custGeom>
              <a:avLst/>
              <a:gdLst/>
              <a:ahLst/>
              <a:cxnLst/>
              <a:rect r="r" b="b" t="t" l="l"/>
              <a:pathLst>
                <a:path h="587734" w="3394161">
                  <a:moveTo>
                    <a:pt x="15019" y="0"/>
                  </a:moveTo>
                  <a:lnTo>
                    <a:pt x="3379142" y="0"/>
                  </a:lnTo>
                  <a:cubicBezTo>
                    <a:pt x="3387437" y="0"/>
                    <a:pt x="3394161" y="6724"/>
                    <a:pt x="3394161" y="15019"/>
                  </a:cubicBezTo>
                  <a:lnTo>
                    <a:pt x="3394161" y="572716"/>
                  </a:lnTo>
                  <a:cubicBezTo>
                    <a:pt x="3394161" y="576699"/>
                    <a:pt x="3392578" y="580519"/>
                    <a:pt x="3389762" y="583335"/>
                  </a:cubicBezTo>
                  <a:cubicBezTo>
                    <a:pt x="3386945" y="586152"/>
                    <a:pt x="3383125" y="587734"/>
                    <a:pt x="3379142" y="587734"/>
                  </a:cubicBezTo>
                  <a:lnTo>
                    <a:pt x="15019" y="587734"/>
                  </a:lnTo>
                  <a:cubicBezTo>
                    <a:pt x="11035" y="587734"/>
                    <a:pt x="7215" y="586152"/>
                    <a:pt x="4399" y="583335"/>
                  </a:cubicBezTo>
                  <a:cubicBezTo>
                    <a:pt x="1582" y="580519"/>
                    <a:pt x="0" y="576699"/>
                    <a:pt x="0" y="572716"/>
                  </a:cubicBezTo>
                  <a:lnTo>
                    <a:pt x="0" y="15019"/>
                  </a:lnTo>
                  <a:cubicBezTo>
                    <a:pt x="0" y="11035"/>
                    <a:pt x="1582" y="7215"/>
                    <a:pt x="4399" y="4399"/>
                  </a:cubicBezTo>
                  <a:cubicBezTo>
                    <a:pt x="7215" y="1582"/>
                    <a:pt x="11035" y="0"/>
                    <a:pt x="15019" y="0"/>
                  </a:cubicBezTo>
                  <a:close/>
                </a:path>
              </a:pathLst>
            </a:custGeom>
            <a:solidFill>
              <a:srgbClr val="FFE194"/>
            </a:solidFill>
          </p:spPr>
        </p:sp>
        <p:sp>
          <p:nvSpPr>
            <p:cNvPr name="TextBox 8" id="8"/>
            <p:cNvSpPr txBox="true"/>
            <p:nvPr/>
          </p:nvSpPr>
          <p:spPr>
            <a:xfrm>
              <a:off x="0" y="-38100"/>
              <a:ext cx="3394161" cy="62583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6145841">
            <a:off x="11164011" y="186250"/>
            <a:ext cx="1423225" cy="1296429"/>
          </a:xfrm>
          <a:custGeom>
            <a:avLst/>
            <a:gdLst/>
            <a:ahLst/>
            <a:cxnLst/>
            <a:rect r="r" b="b" t="t" l="l"/>
            <a:pathLst>
              <a:path h="1296429" w="1423225">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5117984" y="227458"/>
            <a:ext cx="6922380" cy="1609091"/>
          </a:xfrm>
          <a:prstGeom prst="rect">
            <a:avLst/>
          </a:prstGeom>
        </p:spPr>
        <p:txBody>
          <a:bodyPr anchor="t" rtlCol="false" tIns="0" lIns="0" bIns="0" rIns="0">
            <a:spAutoFit/>
          </a:bodyPr>
          <a:lstStyle/>
          <a:p>
            <a:pPr algn="ctr" marL="0" indent="0" lvl="1">
              <a:lnSpc>
                <a:spcPts val="11330"/>
              </a:lnSpc>
              <a:spcBef>
                <a:spcPct val="0"/>
              </a:spcBef>
            </a:pPr>
            <a:r>
              <a:rPr lang="en-US" sz="11000">
                <a:solidFill>
                  <a:srgbClr val="F4ECE5"/>
                </a:solidFill>
                <a:latin typeface="Bryndan Write Bold"/>
              </a:rPr>
              <a:t>Types</a:t>
            </a:r>
          </a:p>
        </p:txBody>
      </p:sp>
      <p:sp>
        <p:nvSpPr>
          <p:cNvPr name="TextBox 11" id="11"/>
          <p:cNvSpPr txBox="true"/>
          <p:nvPr/>
        </p:nvSpPr>
        <p:spPr>
          <a:xfrm rot="0">
            <a:off x="3632672" y="7133116"/>
            <a:ext cx="10622570" cy="931039"/>
          </a:xfrm>
          <a:prstGeom prst="rect">
            <a:avLst/>
          </a:prstGeom>
        </p:spPr>
        <p:txBody>
          <a:bodyPr anchor="t" rtlCol="false" tIns="0" lIns="0" bIns="0" rIns="0">
            <a:spAutoFit/>
          </a:bodyPr>
          <a:lstStyle/>
          <a:p>
            <a:pPr algn="ctr">
              <a:lnSpc>
                <a:spcPts val="7398"/>
              </a:lnSpc>
            </a:pPr>
            <a:r>
              <a:rPr lang="en-US" sz="4899">
                <a:solidFill>
                  <a:srgbClr val="000000"/>
                </a:solidFill>
                <a:latin typeface="Bryndan Write"/>
              </a:rPr>
              <a:t>0/1 Knapsack Problem</a:t>
            </a:r>
          </a:p>
        </p:txBody>
      </p:sp>
      <p:sp>
        <p:nvSpPr>
          <p:cNvPr name="TextBox 12" id="12"/>
          <p:cNvSpPr txBox="true"/>
          <p:nvPr/>
        </p:nvSpPr>
        <p:spPr>
          <a:xfrm rot="0">
            <a:off x="3832715" y="3466954"/>
            <a:ext cx="10622570" cy="931039"/>
          </a:xfrm>
          <a:prstGeom prst="rect">
            <a:avLst/>
          </a:prstGeom>
        </p:spPr>
        <p:txBody>
          <a:bodyPr anchor="t" rtlCol="false" tIns="0" lIns="0" bIns="0" rIns="0">
            <a:spAutoFit/>
          </a:bodyPr>
          <a:lstStyle/>
          <a:p>
            <a:pPr algn="ctr" marL="0" indent="0" lvl="0">
              <a:lnSpc>
                <a:spcPts val="7398"/>
              </a:lnSpc>
              <a:spcBef>
                <a:spcPct val="0"/>
              </a:spcBef>
            </a:pPr>
            <a:r>
              <a:rPr lang="en-US" sz="4899" strike="noStrike" u="none">
                <a:solidFill>
                  <a:srgbClr val="000000"/>
                </a:solidFill>
                <a:latin typeface="Bryndan Write"/>
              </a:rPr>
              <a:t>Fractional Knapsack Problem</a:t>
            </a:r>
          </a:p>
        </p:txBody>
      </p:sp>
      <p:sp>
        <p:nvSpPr>
          <p:cNvPr name="Freeform 13" id="13"/>
          <p:cNvSpPr/>
          <p:nvPr/>
        </p:nvSpPr>
        <p:spPr>
          <a:xfrm flipH="false" flipV="false" rot="-4274272">
            <a:off x="4971197" y="753718"/>
            <a:ext cx="1423225" cy="1296429"/>
          </a:xfrm>
          <a:custGeom>
            <a:avLst/>
            <a:gdLst/>
            <a:ahLst/>
            <a:cxnLst/>
            <a:rect r="r" b="b" t="t" l="l"/>
            <a:pathLst>
              <a:path h="1296429" w="1423225">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806005" y="611130"/>
            <a:ext cx="16675989"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Fractional Knapsack Problem</a:t>
            </a:r>
          </a:p>
        </p:txBody>
      </p:sp>
      <p:sp>
        <p:nvSpPr>
          <p:cNvPr name="TextBox 4" id="4"/>
          <p:cNvSpPr txBox="true"/>
          <p:nvPr/>
        </p:nvSpPr>
        <p:spPr>
          <a:xfrm rot="0">
            <a:off x="527876" y="2399698"/>
            <a:ext cx="17232249" cy="1316077"/>
          </a:xfrm>
          <a:prstGeom prst="rect">
            <a:avLst/>
          </a:prstGeom>
        </p:spPr>
        <p:txBody>
          <a:bodyPr anchor="t" rtlCol="false" tIns="0" lIns="0" bIns="0" rIns="0">
            <a:spAutoFit/>
          </a:bodyPr>
          <a:lstStyle/>
          <a:p>
            <a:pPr algn="ctr">
              <a:lnSpc>
                <a:spcPts val="5160"/>
              </a:lnSpc>
            </a:pPr>
            <a:r>
              <a:rPr lang="en-US" sz="3685">
                <a:solidFill>
                  <a:srgbClr val="FFFFFF"/>
                </a:solidFill>
                <a:latin typeface="Poppins"/>
              </a:rPr>
              <a:t>It involves selecting items from a set with given weights and values to maximize total value while not exceeding a knapsack's weight limit.</a:t>
            </a:r>
            <a:r>
              <a:rPr lang="en-US" sz="3685">
                <a:solidFill>
                  <a:srgbClr val="FFFFFF"/>
                </a:solidFill>
                <a:latin typeface="Poppins Bold"/>
              </a:rPr>
              <a:t> </a:t>
            </a:r>
          </a:p>
        </p:txBody>
      </p:sp>
      <p:sp>
        <p:nvSpPr>
          <p:cNvPr name="TextBox 5" id="5"/>
          <p:cNvSpPr txBox="true"/>
          <p:nvPr/>
        </p:nvSpPr>
        <p:spPr>
          <a:xfrm rot="0">
            <a:off x="278130" y="4363301"/>
            <a:ext cx="17481995" cy="478091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Canva Sans"/>
              </a:rPr>
              <a:t>Brute-force and dynamic programming approaches fail in the fractional knapsack pr</a:t>
            </a:r>
            <a:r>
              <a:rPr lang="en-US" sz="3399">
                <a:solidFill>
                  <a:srgbClr val="FFFFFF"/>
                </a:solidFill>
                <a:latin typeface="Canva Sans"/>
              </a:rPr>
              <a:t>oblem due to their</a:t>
            </a:r>
            <a:r>
              <a:rPr lang="en-US" sz="3399">
                <a:solidFill>
                  <a:srgbClr val="FFFFFF"/>
                </a:solidFill>
                <a:latin typeface="Canva Sans Bold"/>
              </a:rPr>
              <a:t> exponential complexity</a:t>
            </a:r>
            <a:r>
              <a:rPr lang="en-US" sz="3399">
                <a:solidFill>
                  <a:srgbClr val="FFFFFF"/>
                </a:solidFill>
                <a:latin typeface="Canva Sans"/>
              </a:rPr>
              <a:t> when considering all possible combinations of items.</a:t>
            </a:r>
          </a:p>
          <a:p>
            <a:pPr algn="ctr">
              <a:lnSpc>
                <a:spcPts val="4759"/>
              </a:lnSpc>
            </a:pPr>
          </a:p>
          <a:p>
            <a:pPr algn="ctr" marL="734059" indent="-367030" lvl="1">
              <a:lnSpc>
                <a:spcPts val="4759"/>
              </a:lnSpc>
              <a:buFont typeface="Arial"/>
              <a:buChar char="•"/>
            </a:pPr>
            <a:r>
              <a:rPr lang="en-US" sz="3399">
                <a:solidFill>
                  <a:srgbClr val="FFFFFF"/>
                </a:solidFill>
                <a:latin typeface="Canva Sans"/>
              </a:rPr>
              <a:t>    In dynamic programming approach  You would need to consider </a:t>
            </a:r>
            <a:r>
              <a:rPr lang="en-US" sz="3399">
                <a:solidFill>
                  <a:srgbClr val="FFFFFF"/>
                </a:solidFill>
                <a:latin typeface="Canva Sans Bold"/>
              </a:rPr>
              <a:t>all possible fractions</a:t>
            </a:r>
            <a:r>
              <a:rPr lang="en-US" sz="3399">
                <a:solidFill>
                  <a:srgbClr val="FFFFFF"/>
                </a:solidFill>
                <a:latin typeface="Canva Sans"/>
              </a:rPr>
              <a:t> for each item, significantly increasing the number of subproblems and the computational burden.</a:t>
            </a:r>
          </a:p>
          <a:p>
            <a:pPr algn="ctr">
              <a:lnSpc>
                <a:spcPts val="475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667387" y="159703"/>
            <a:ext cx="14953226"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Greedy Approach</a:t>
            </a:r>
          </a:p>
        </p:txBody>
      </p:sp>
      <p:sp>
        <p:nvSpPr>
          <p:cNvPr name="TextBox 4" id="4"/>
          <p:cNvSpPr txBox="true"/>
          <p:nvPr/>
        </p:nvSpPr>
        <p:spPr>
          <a:xfrm rot="0">
            <a:off x="249746" y="2601211"/>
            <a:ext cx="17788508" cy="6787646"/>
          </a:xfrm>
          <a:prstGeom prst="rect">
            <a:avLst/>
          </a:prstGeom>
        </p:spPr>
        <p:txBody>
          <a:bodyPr anchor="t" rtlCol="false" tIns="0" lIns="0" bIns="0" rIns="0">
            <a:spAutoFit/>
          </a:bodyPr>
          <a:lstStyle/>
          <a:p>
            <a:pPr marL="759930" indent="-379965" lvl="1">
              <a:lnSpc>
                <a:spcPts val="4927"/>
              </a:lnSpc>
              <a:buFont typeface="Arial"/>
              <a:buChar char="•"/>
            </a:pPr>
            <a:r>
              <a:rPr lang="en-US" sz="3519">
                <a:solidFill>
                  <a:srgbClr val="FFFFFF"/>
                </a:solidFill>
                <a:latin typeface="Canva Sans Bold"/>
              </a:rPr>
              <a:t>Calculate the value-to-weight ratio for each item.</a:t>
            </a:r>
          </a:p>
          <a:p>
            <a:pPr>
              <a:lnSpc>
                <a:spcPts val="4927"/>
              </a:lnSpc>
            </a:pPr>
          </a:p>
          <a:p>
            <a:pPr marL="759930" indent="-379965" lvl="1">
              <a:lnSpc>
                <a:spcPts val="4927"/>
              </a:lnSpc>
              <a:buFont typeface="Arial"/>
              <a:buChar char="•"/>
            </a:pPr>
            <a:r>
              <a:rPr lang="en-US" sz="3519">
                <a:solidFill>
                  <a:srgbClr val="FFFFFF"/>
                </a:solidFill>
                <a:latin typeface="Canva Sans Bold"/>
              </a:rPr>
              <a:t>Sort the items in decreasing order of their value-to-weight ratio.</a:t>
            </a:r>
          </a:p>
          <a:p>
            <a:pPr>
              <a:lnSpc>
                <a:spcPts val="4927"/>
              </a:lnSpc>
            </a:pPr>
          </a:p>
          <a:p>
            <a:pPr marL="759930" indent="-379965" lvl="1">
              <a:lnSpc>
                <a:spcPts val="4927"/>
              </a:lnSpc>
              <a:buFont typeface="Arial"/>
              <a:buChar char="•"/>
            </a:pPr>
            <a:r>
              <a:rPr lang="en-US" sz="3519">
                <a:solidFill>
                  <a:srgbClr val="FFFFFF"/>
                </a:solidFill>
                <a:latin typeface="Canva Sans Bold"/>
              </a:rPr>
              <a:t>Initialize the total value and an empty knapsack.</a:t>
            </a:r>
          </a:p>
          <a:p>
            <a:pPr>
              <a:lnSpc>
                <a:spcPts val="4927"/>
              </a:lnSpc>
            </a:pPr>
          </a:p>
          <a:p>
            <a:pPr marL="759930" indent="-379965" lvl="1">
              <a:lnSpc>
                <a:spcPts val="4927"/>
              </a:lnSpc>
              <a:buFont typeface="Arial"/>
              <a:buChar char="•"/>
            </a:pPr>
            <a:r>
              <a:rPr lang="en-US" sz="3519">
                <a:solidFill>
                  <a:srgbClr val="FFFFFF"/>
                </a:solidFill>
                <a:latin typeface="Canva Sans Bold"/>
              </a:rPr>
              <a:t>Add items to the knapsack one by one, starting with the highest ratio, until the knapsack is full.</a:t>
            </a:r>
          </a:p>
          <a:p>
            <a:pPr>
              <a:lnSpc>
                <a:spcPts val="4927"/>
              </a:lnSpc>
            </a:pPr>
          </a:p>
          <a:p>
            <a:pPr marL="759930" indent="-379965" lvl="1">
              <a:lnSpc>
                <a:spcPts val="4927"/>
              </a:lnSpc>
              <a:buFont typeface="Arial"/>
              <a:buChar char="•"/>
            </a:pPr>
            <a:r>
              <a:rPr lang="en-US" sz="3519">
                <a:solidFill>
                  <a:srgbClr val="FFFFFF"/>
                </a:solidFill>
                <a:latin typeface="Canva Sans Bold"/>
              </a:rPr>
              <a:t>Return the total value of the items in the knapsack as the optimal solution.</a:t>
            </a:r>
          </a:p>
          <a:p>
            <a:pPr>
              <a:lnSpc>
                <a:spcPts val="492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5759532" y="1028700"/>
            <a:ext cx="7281339" cy="2510678"/>
          </a:xfrm>
          <a:custGeom>
            <a:avLst/>
            <a:gdLst/>
            <a:ahLst/>
            <a:cxnLst/>
            <a:rect r="r" b="b" t="t" l="l"/>
            <a:pathLst>
              <a:path h="2510678" w="7281339">
                <a:moveTo>
                  <a:pt x="0" y="0"/>
                </a:moveTo>
                <a:lnTo>
                  <a:pt x="7281339" y="0"/>
                </a:lnTo>
                <a:lnTo>
                  <a:pt x="7281339" y="2510678"/>
                </a:lnTo>
                <a:lnTo>
                  <a:pt x="0" y="2510678"/>
                </a:lnTo>
                <a:lnTo>
                  <a:pt x="0" y="0"/>
                </a:lnTo>
                <a:close/>
              </a:path>
            </a:pathLst>
          </a:custGeom>
          <a:blipFill>
            <a:blip r:embed="rId3"/>
            <a:stretch>
              <a:fillRect l="-103111" t="-126210" r="-9917" b="0"/>
            </a:stretch>
          </a:blipFill>
        </p:spPr>
      </p:sp>
      <p:sp>
        <p:nvSpPr>
          <p:cNvPr name="Freeform 4" id="4"/>
          <p:cNvSpPr/>
          <p:nvPr/>
        </p:nvSpPr>
        <p:spPr>
          <a:xfrm flipH="false" flipV="false" rot="0">
            <a:off x="3126518" y="4400219"/>
            <a:ext cx="13071070" cy="4858081"/>
          </a:xfrm>
          <a:custGeom>
            <a:avLst/>
            <a:gdLst/>
            <a:ahLst/>
            <a:cxnLst/>
            <a:rect r="r" b="b" t="t" l="l"/>
            <a:pathLst>
              <a:path h="4858081" w="13071070">
                <a:moveTo>
                  <a:pt x="0" y="0"/>
                </a:moveTo>
                <a:lnTo>
                  <a:pt x="13071069" y="0"/>
                </a:lnTo>
                <a:lnTo>
                  <a:pt x="13071069" y="4858081"/>
                </a:lnTo>
                <a:lnTo>
                  <a:pt x="0" y="4858081"/>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2924314" y="533158"/>
            <a:ext cx="12439372" cy="8725142"/>
          </a:xfrm>
          <a:custGeom>
            <a:avLst/>
            <a:gdLst/>
            <a:ahLst/>
            <a:cxnLst/>
            <a:rect r="r" b="b" t="t" l="l"/>
            <a:pathLst>
              <a:path h="8725142" w="12439372">
                <a:moveTo>
                  <a:pt x="0" y="0"/>
                </a:moveTo>
                <a:lnTo>
                  <a:pt x="12439372" y="0"/>
                </a:lnTo>
                <a:lnTo>
                  <a:pt x="12439372" y="8725142"/>
                </a:lnTo>
                <a:lnTo>
                  <a:pt x="0" y="8725142"/>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3042278" y="3941469"/>
            <a:ext cx="12795504"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0/1 Knapsack Problem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DAFvbv3HiZY</dc:identifier>
  <dcterms:modified xsi:type="dcterms:W3CDTF">2011-08-01T06:04:30Z</dcterms:modified>
  <cp:revision>1</cp:revision>
  <dc:title>Knapsack</dc:title>
</cp:coreProperties>
</file>